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6256000" cy="9144000"/>
  <p:notesSz cx="9144000" cy="16256000"/>
  <p:embeddedFontLst>
    <p:embeddedFont>
      <p:font typeface="MiSans" panose="020B0604020202020204" charset="-122"/>
      <p:regular r:id="rId14"/>
    </p:embeddedFont>
    <p:embeddedFont>
      <p:font typeface="Liter" panose="020B0604020202020204" charset="0"/>
      <p:regular r:id="rId15"/>
    </p:embeddedFont>
    <p:embeddedFont>
      <p:font typeface="Noto Sans SC" panose="020B0200000000000000" pitchFamily="34" charset="-128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15" d="100"/>
          <a:sy n="115" d="100"/>
        </p:scale>
        <p:origin x="51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5200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stockcake.com/e234d6cf6b230a019feb25ed229d99cba9177c60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21875" b="21875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13080" y="2250440"/>
            <a:ext cx="5407660" cy="568960"/>
          </a:xfrm>
          <a:custGeom>
            <a:avLst/>
            <a:gdLst/>
            <a:ahLst/>
            <a:cxnLst/>
            <a:rect l="l" t="t" r="r" b="b"/>
            <a:pathLst>
              <a:path w="5407660" h="568960">
                <a:moveTo>
                  <a:pt x="50802" y="0"/>
                </a:moveTo>
                <a:lnTo>
                  <a:pt x="5356858" y="0"/>
                </a:lnTo>
                <a:cubicBezTo>
                  <a:pt x="5384915" y="0"/>
                  <a:pt x="5407660" y="22745"/>
                  <a:pt x="5407660" y="50802"/>
                </a:cubicBezTo>
                <a:lnTo>
                  <a:pt x="5407660" y="518158"/>
                </a:lnTo>
                <a:cubicBezTo>
                  <a:pt x="5407660" y="546215"/>
                  <a:pt x="5384915" y="568960"/>
                  <a:pt x="5356858" y="568960"/>
                </a:cubicBezTo>
                <a:lnTo>
                  <a:pt x="50802" y="568960"/>
                </a:lnTo>
                <a:cubicBezTo>
                  <a:pt x="22745" y="568960"/>
                  <a:pt x="0" y="546215"/>
                  <a:pt x="0" y="518158"/>
                </a:cubicBezTo>
                <a:lnTo>
                  <a:pt x="0" y="50802"/>
                </a:lnTo>
                <a:cubicBezTo>
                  <a:pt x="0" y="22764"/>
                  <a:pt x="22764" y="0"/>
                  <a:pt x="50802" y="0"/>
                </a:cubicBezTo>
                <a:close/>
              </a:path>
            </a:pathLst>
          </a:custGeom>
          <a:solidFill>
            <a:srgbClr val="D85D3C">
              <a:alpha val="20000"/>
            </a:srgbClr>
          </a:solidFill>
          <a:ln w="10160">
            <a:solidFill>
              <a:srgbClr val="D85D3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72160" y="2387600"/>
            <a:ext cx="5006816" cy="294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kern="0" spc="180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SEMANTIC SEGMENTATION RESEARCH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3129280"/>
            <a:ext cx="105156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基于 PSPNet 的 CamVid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语义分割实现与对照实验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5821680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程序演示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930400" y="582168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317115" y="5821680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算法讲解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739515" y="582168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126230" y="5821680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对比实验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08000" y="7970520"/>
            <a:ext cx="15240000" cy="10160"/>
          </a:xfrm>
          <a:custGeom>
            <a:avLst/>
            <a:gdLst/>
            <a:ahLst/>
            <a:cxnLst/>
            <a:rect l="l" t="t" r="r" b="b"/>
            <a:pathLst>
              <a:path w="15240000" h="10160">
                <a:moveTo>
                  <a:pt x="0" y="0"/>
                </a:moveTo>
                <a:lnTo>
                  <a:pt x="15240000" y="0"/>
                </a:lnTo>
                <a:lnTo>
                  <a:pt x="152400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3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555625" y="83312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54719" y="0"/>
                  <a:pt x="47625" y="7094"/>
                  <a:pt x="47625" y="15875"/>
                </a:cubicBezTo>
                <a:lnTo>
                  <a:pt x="47625" y="31750"/>
                </a:lnTo>
                <a:lnTo>
                  <a:pt x="31750" y="31750"/>
                </a:lnTo>
                <a:cubicBezTo>
                  <a:pt x="14238" y="31750"/>
                  <a:pt x="0" y="45988"/>
                  <a:pt x="0" y="63500"/>
                </a:cubicBezTo>
                <a:lnTo>
                  <a:pt x="0" y="87313"/>
                </a:lnTo>
                <a:lnTo>
                  <a:pt x="222250" y="87313"/>
                </a:lnTo>
                <a:lnTo>
                  <a:pt x="222250" y="63500"/>
                </a:lnTo>
                <a:cubicBezTo>
                  <a:pt x="222250" y="45988"/>
                  <a:pt x="208012" y="31750"/>
                  <a:pt x="190500" y="31750"/>
                </a:cubicBezTo>
                <a:lnTo>
                  <a:pt x="174625" y="31750"/>
                </a:lnTo>
                <a:lnTo>
                  <a:pt x="174625" y="15875"/>
                </a:lnTo>
                <a:cubicBezTo>
                  <a:pt x="174625" y="7094"/>
                  <a:pt x="167531" y="0"/>
                  <a:pt x="158750" y="0"/>
                </a:cubicBezTo>
                <a:cubicBezTo>
                  <a:pt x="149969" y="0"/>
                  <a:pt x="142875" y="7094"/>
                  <a:pt x="142875" y="15875"/>
                </a:cubicBezTo>
                <a:lnTo>
                  <a:pt x="142875" y="31750"/>
                </a:lnTo>
                <a:lnTo>
                  <a:pt x="79375" y="31750"/>
                </a:lnTo>
                <a:lnTo>
                  <a:pt x="79375" y="15875"/>
                </a:lnTo>
                <a:cubicBezTo>
                  <a:pt x="79375" y="7094"/>
                  <a:pt x="72281" y="0"/>
                  <a:pt x="63500" y="0"/>
                </a:cubicBezTo>
                <a:close/>
                <a:moveTo>
                  <a:pt x="0" y="111125"/>
                </a:move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190500" y="238125"/>
                </a:lnTo>
                <a:cubicBezTo>
                  <a:pt x="208012" y="238125"/>
                  <a:pt x="222250" y="223887"/>
                  <a:pt x="222250" y="206375"/>
                </a:cubicBezTo>
                <a:lnTo>
                  <a:pt x="222250" y="111125"/>
                </a:lnTo>
                <a:lnTo>
                  <a:pt x="0" y="111125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4" name="Text 11"/>
          <p:cNvSpPr/>
          <p:nvPr/>
        </p:nvSpPr>
        <p:spPr>
          <a:xfrm>
            <a:off x="977900" y="8280400"/>
            <a:ext cx="1282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2025.01.03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2599849" y="83312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42875" y="0"/>
                </a:moveTo>
                <a:lnTo>
                  <a:pt x="63500" y="0"/>
                </a:lnTo>
                <a:cubicBezTo>
                  <a:pt x="54719" y="0"/>
                  <a:pt x="47625" y="7094"/>
                  <a:pt x="47625" y="15875"/>
                </a:cubicBezTo>
                <a:cubicBezTo>
                  <a:pt x="47625" y="24656"/>
                  <a:pt x="54719" y="31750"/>
                  <a:pt x="63500" y="31750"/>
                </a:cubicBezTo>
                <a:lnTo>
                  <a:pt x="63500" y="106908"/>
                </a:lnTo>
                <a:lnTo>
                  <a:pt x="3721" y="211485"/>
                </a:lnTo>
                <a:cubicBezTo>
                  <a:pt x="1290" y="215801"/>
                  <a:pt x="0" y="220613"/>
                  <a:pt x="0" y="225574"/>
                </a:cubicBezTo>
                <a:cubicBezTo>
                  <a:pt x="0" y="241300"/>
                  <a:pt x="12700" y="254000"/>
                  <a:pt x="28426" y="254000"/>
                </a:cubicBezTo>
                <a:lnTo>
                  <a:pt x="193824" y="254000"/>
                </a:lnTo>
                <a:cubicBezTo>
                  <a:pt x="209500" y="254000"/>
                  <a:pt x="222250" y="241300"/>
                  <a:pt x="222250" y="225574"/>
                </a:cubicBezTo>
                <a:cubicBezTo>
                  <a:pt x="222250" y="220613"/>
                  <a:pt x="220960" y="215751"/>
                  <a:pt x="218529" y="211485"/>
                </a:cubicBezTo>
                <a:lnTo>
                  <a:pt x="158750" y="106908"/>
                </a:lnTo>
                <a:lnTo>
                  <a:pt x="158750" y="31750"/>
                </a:lnTo>
                <a:cubicBezTo>
                  <a:pt x="167531" y="31750"/>
                  <a:pt x="174625" y="24656"/>
                  <a:pt x="174625" y="15875"/>
                </a:cubicBezTo>
                <a:cubicBezTo>
                  <a:pt x="174625" y="7094"/>
                  <a:pt x="167531" y="0"/>
                  <a:pt x="158750" y="0"/>
                </a:cubicBezTo>
                <a:lnTo>
                  <a:pt x="142875" y="0"/>
                </a:lnTo>
                <a:close/>
                <a:moveTo>
                  <a:pt x="95250" y="106908"/>
                </a:moveTo>
                <a:lnTo>
                  <a:pt x="95250" y="31750"/>
                </a:lnTo>
                <a:lnTo>
                  <a:pt x="127000" y="31750"/>
                </a:lnTo>
                <a:lnTo>
                  <a:pt x="127000" y="106908"/>
                </a:lnTo>
                <a:cubicBezTo>
                  <a:pt x="127000" y="112415"/>
                  <a:pt x="128439" y="117872"/>
                  <a:pt x="131167" y="122684"/>
                </a:cubicBezTo>
                <a:lnTo>
                  <a:pt x="151805" y="158750"/>
                </a:lnTo>
                <a:lnTo>
                  <a:pt x="70445" y="158750"/>
                </a:lnTo>
                <a:lnTo>
                  <a:pt x="91083" y="122684"/>
                </a:lnTo>
                <a:cubicBezTo>
                  <a:pt x="93811" y="117872"/>
                  <a:pt x="95250" y="112464"/>
                  <a:pt x="95250" y="106908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6" name="Text 13"/>
          <p:cNvSpPr/>
          <p:nvPr/>
        </p:nvSpPr>
        <p:spPr>
          <a:xfrm>
            <a:off x="3022124" y="8280400"/>
            <a:ext cx="2692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 Learning Research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76200" cy="508000"/>
          </a:xfrm>
          <a:custGeom>
            <a:avLst/>
            <a:gdLst/>
            <a:ahLst/>
            <a:cxnLst/>
            <a:rect l="l" t="t" r="r" b="b"/>
            <a:pathLst>
              <a:path w="76200" h="508000">
                <a:moveTo>
                  <a:pt x="0" y="0"/>
                </a:moveTo>
                <a:lnTo>
                  <a:pt x="76200" y="0"/>
                </a:lnTo>
                <a:lnTo>
                  <a:pt x="762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Text 1"/>
          <p:cNvSpPr/>
          <p:nvPr/>
        </p:nvSpPr>
        <p:spPr>
          <a:xfrm>
            <a:off x="736600" y="508000"/>
            <a:ext cx="5715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定性可视化：预测结果对比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080" y="1325880"/>
            <a:ext cx="15224760" cy="3807460"/>
          </a:xfrm>
          <a:custGeom>
            <a:avLst/>
            <a:gdLst/>
            <a:ahLst/>
            <a:cxnLst/>
            <a:rect l="l" t="t" r="r" b="b"/>
            <a:pathLst>
              <a:path w="15224760" h="3807460">
                <a:moveTo>
                  <a:pt x="0" y="0"/>
                </a:moveTo>
                <a:lnTo>
                  <a:pt x="15224760" y="0"/>
                </a:lnTo>
                <a:lnTo>
                  <a:pt x="15224760" y="3807460"/>
                </a:lnTo>
                <a:lnTo>
                  <a:pt x="0" y="38074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29310" y="1635602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38100" y="19050"/>
                </a:moveTo>
                <a:cubicBezTo>
                  <a:pt x="17085" y="19050"/>
                  <a:pt x="0" y="36135"/>
                  <a:pt x="0" y="57150"/>
                </a:cubicBezTo>
                <a:lnTo>
                  <a:pt x="0" y="247650"/>
                </a:lnTo>
                <a:cubicBezTo>
                  <a:pt x="0" y="268665"/>
                  <a:pt x="17085" y="285750"/>
                  <a:pt x="38100" y="285750"/>
                </a:cubicBezTo>
                <a:lnTo>
                  <a:pt x="228600" y="285750"/>
                </a:lnTo>
                <a:cubicBezTo>
                  <a:pt x="249615" y="285750"/>
                  <a:pt x="266700" y="268665"/>
                  <a:pt x="266700" y="247650"/>
                </a:cubicBezTo>
                <a:lnTo>
                  <a:pt x="266700" y="57150"/>
                </a:lnTo>
                <a:cubicBezTo>
                  <a:pt x="266700" y="36135"/>
                  <a:pt x="249615" y="19050"/>
                  <a:pt x="228600" y="19050"/>
                </a:cubicBezTo>
                <a:lnTo>
                  <a:pt x="38100" y="19050"/>
                </a:lnTo>
                <a:close/>
                <a:moveTo>
                  <a:pt x="76200" y="66675"/>
                </a:moveTo>
                <a:cubicBezTo>
                  <a:pt x="91971" y="66675"/>
                  <a:pt x="104775" y="79479"/>
                  <a:pt x="104775" y="95250"/>
                </a:cubicBezTo>
                <a:cubicBezTo>
                  <a:pt x="104775" y="111021"/>
                  <a:pt x="91971" y="123825"/>
                  <a:pt x="76200" y="123825"/>
                </a:cubicBezTo>
                <a:cubicBezTo>
                  <a:pt x="60429" y="123825"/>
                  <a:pt x="47625" y="111021"/>
                  <a:pt x="47625" y="95250"/>
                </a:cubicBezTo>
                <a:cubicBezTo>
                  <a:pt x="47625" y="79479"/>
                  <a:pt x="60429" y="66675"/>
                  <a:pt x="76200" y="66675"/>
                </a:cubicBezTo>
                <a:close/>
                <a:moveTo>
                  <a:pt x="161925" y="133350"/>
                </a:moveTo>
                <a:cubicBezTo>
                  <a:pt x="166926" y="133350"/>
                  <a:pt x="171510" y="135969"/>
                  <a:pt x="174129" y="140196"/>
                </a:cubicBezTo>
                <a:lnTo>
                  <a:pt x="226516" y="225921"/>
                </a:lnTo>
                <a:cubicBezTo>
                  <a:pt x="229195" y="230326"/>
                  <a:pt x="229314" y="235863"/>
                  <a:pt x="226814" y="240387"/>
                </a:cubicBezTo>
                <a:cubicBezTo>
                  <a:pt x="224314" y="244912"/>
                  <a:pt x="219492" y="247650"/>
                  <a:pt x="214313" y="247650"/>
                </a:cubicBezTo>
                <a:lnTo>
                  <a:pt x="52388" y="247650"/>
                </a:lnTo>
                <a:cubicBezTo>
                  <a:pt x="47089" y="247650"/>
                  <a:pt x="42148" y="244673"/>
                  <a:pt x="39707" y="239970"/>
                </a:cubicBezTo>
                <a:cubicBezTo>
                  <a:pt x="37267" y="235268"/>
                  <a:pt x="37624" y="229553"/>
                  <a:pt x="40660" y="225207"/>
                </a:cubicBezTo>
                <a:lnTo>
                  <a:pt x="73997" y="177582"/>
                </a:lnTo>
                <a:cubicBezTo>
                  <a:pt x="76676" y="173772"/>
                  <a:pt x="81022" y="171510"/>
                  <a:pt x="85725" y="171510"/>
                </a:cubicBezTo>
                <a:cubicBezTo>
                  <a:pt x="90428" y="171510"/>
                  <a:pt x="94774" y="173772"/>
                  <a:pt x="97453" y="177582"/>
                </a:cubicBezTo>
                <a:lnTo>
                  <a:pt x="113169" y="200085"/>
                </a:lnTo>
                <a:lnTo>
                  <a:pt x="149721" y="140256"/>
                </a:lnTo>
                <a:cubicBezTo>
                  <a:pt x="152340" y="136029"/>
                  <a:pt x="156924" y="133410"/>
                  <a:pt x="161925" y="13341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" name="Text 4"/>
          <p:cNvSpPr/>
          <p:nvPr/>
        </p:nvSpPr>
        <p:spPr>
          <a:xfrm>
            <a:off x="1305560" y="1584958"/>
            <a:ext cx="3543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样例 000：分割结果对比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72160" y="2194402"/>
            <a:ext cx="2324100" cy="2476500"/>
          </a:xfrm>
          <a:custGeom>
            <a:avLst/>
            <a:gdLst/>
            <a:ahLst/>
            <a:cxnLst/>
            <a:rect l="l" t="t" r="r" b="b"/>
            <a:pathLst>
              <a:path w="2324100" h="2476500">
                <a:moveTo>
                  <a:pt x="0" y="0"/>
                </a:moveTo>
                <a:lnTo>
                  <a:pt x="2324100" y="0"/>
                </a:lnTo>
                <a:lnTo>
                  <a:pt x="2324100" y="2476500"/>
                </a:lnTo>
                <a:lnTo>
                  <a:pt x="0" y="2476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8" name="Shape 6"/>
          <p:cNvSpPr/>
          <p:nvPr/>
        </p:nvSpPr>
        <p:spPr>
          <a:xfrm>
            <a:off x="924560" y="2346802"/>
            <a:ext cx="2019300" cy="1422400"/>
          </a:xfrm>
          <a:custGeom>
            <a:avLst/>
            <a:gdLst/>
            <a:ahLst/>
            <a:cxnLst/>
            <a:rect l="l" t="t" r="r" b="b"/>
            <a:pathLst>
              <a:path w="2019300" h="1422400">
                <a:moveTo>
                  <a:pt x="0" y="0"/>
                </a:moveTo>
                <a:lnTo>
                  <a:pt x="2019300" y="0"/>
                </a:lnTo>
                <a:lnTo>
                  <a:pt x="20193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1734502" y="2829402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57150" y="28575"/>
                </a:moveTo>
                <a:cubicBezTo>
                  <a:pt x="25628" y="28575"/>
                  <a:pt x="0" y="54203"/>
                  <a:pt x="0" y="85725"/>
                </a:cubicBezTo>
                <a:lnTo>
                  <a:pt x="0" y="371475"/>
                </a:lnTo>
                <a:cubicBezTo>
                  <a:pt x="0" y="402997"/>
                  <a:pt x="25628" y="428625"/>
                  <a:pt x="57150" y="428625"/>
                </a:cubicBezTo>
                <a:lnTo>
                  <a:pt x="342900" y="428625"/>
                </a:lnTo>
                <a:cubicBezTo>
                  <a:pt x="374422" y="428625"/>
                  <a:pt x="400050" y="402997"/>
                  <a:pt x="400050" y="371475"/>
                </a:cubicBezTo>
                <a:lnTo>
                  <a:pt x="400050" y="85725"/>
                </a:lnTo>
                <a:cubicBezTo>
                  <a:pt x="400050" y="54203"/>
                  <a:pt x="374422" y="28575"/>
                  <a:pt x="342900" y="28575"/>
                </a:cubicBezTo>
                <a:lnTo>
                  <a:pt x="57150" y="28575"/>
                </a:lnTo>
                <a:close/>
                <a:moveTo>
                  <a:pt x="114300" y="100013"/>
                </a:moveTo>
                <a:cubicBezTo>
                  <a:pt x="137956" y="100013"/>
                  <a:pt x="157163" y="119219"/>
                  <a:pt x="157163" y="142875"/>
                </a:cubicBezTo>
                <a:cubicBezTo>
                  <a:pt x="157163" y="166531"/>
                  <a:pt x="137956" y="185738"/>
                  <a:pt x="114300" y="185738"/>
                </a:cubicBezTo>
                <a:cubicBezTo>
                  <a:pt x="90644" y="185738"/>
                  <a:pt x="71438" y="166531"/>
                  <a:pt x="71438" y="142875"/>
                </a:cubicBezTo>
                <a:cubicBezTo>
                  <a:pt x="71438" y="119219"/>
                  <a:pt x="90644" y="100013"/>
                  <a:pt x="114300" y="100013"/>
                </a:cubicBezTo>
                <a:close/>
                <a:moveTo>
                  <a:pt x="242888" y="200025"/>
                </a:moveTo>
                <a:cubicBezTo>
                  <a:pt x="250388" y="200025"/>
                  <a:pt x="257264" y="203954"/>
                  <a:pt x="261193" y="210294"/>
                </a:cubicBezTo>
                <a:lnTo>
                  <a:pt x="339775" y="338882"/>
                </a:lnTo>
                <a:cubicBezTo>
                  <a:pt x="343793" y="345490"/>
                  <a:pt x="343972" y="353794"/>
                  <a:pt x="340221" y="360581"/>
                </a:cubicBezTo>
                <a:cubicBezTo>
                  <a:pt x="336471" y="367367"/>
                  <a:pt x="329238" y="371475"/>
                  <a:pt x="321469" y="371475"/>
                </a:cubicBezTo>
                <a:lnTo>
                  <a:pt x="78581" y="371475"/>
                </a:lnTo>
                <a:cubicBezTo>
                  <a:pt x="70634" y="371475"/>
                  <a:pt x="63222" y="367010"/>
                  <a:pt x="59561" y="359956"/>
                </a:cubicBezTo>
                <a:cubicBezTo>
                  <a:pt x="55900" y="352901"/>
                  <a:pt x="56436" y="344329"/>
                  <a:pt x="60990" y="337810"/>
                </a:cubicBezTo>
                <a:lnTo>
                  <a:pt x="110996" y="266373"/>
                </a:lnTo>
                <a:cubicBezTo>
                  <a:pt x="115014" y="260658"/>
                  <a:pt x="121533" y="257264"/>
                  <a:pt x="128588" y="257264"/>
                </a:cubicBezTo>
                <a:cubicBezTo>
                  <a:pt x="135642" y="257264"/>
                  <a:pt x="142161" y="260658"/>
                  <a:pt x="146179" y="266373"/>
                </a:cubicBezTo>
                <a:lnTo>
                  <a:pt x="169753" y="300127"/>
                </a:lnTo>
                <a:lnTo>
                  <a:pt x="224582" y="210383"/>
                </a:lnTo>
                <a:cubicBezTo>
                  <a:pt x="228511" y="204043"/>
                  <a:pt x="235387" y="200114"/>
                  <a:pt x="242888" y="200114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0" name="Text 8"/>
          <p:cNvSpPr/>
          <p:nvPr/>
        </p:nvSpPr>
        <p:spPr>
          <a:xfrm>
            <a:off x="873760" y="3870802"/>
            <a:ext cx="2120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输入图像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80110" y="4226402"/>
            <a:ext cx="210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原始场景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249454" y="2194402"/>
            <a:ext cx="2324100" cy="2476500"/>
          </a:xfrm>
          <a:custGeom>
            <a:avLst/>
            <a:gdLst/>
            <a:ahLst/>
            <a:cxnLst/>
            <a:rect l="l" t="t" r="r" b="b"/>
            <a:pathLst>
              <a:path w="2324100" h="2476500">
                <a:moveTo>
                  <a:pt x="0" y="0"/>
                </a:moveTo>
                <a:lnTo>
                  <a:pt x="2324100" y="0"/>
                </a:lnTo>
                <a:lnTo>
                  <a:pt x="2324100" y="2476500"/>
                </a:lnTo>
                <a:lnTo>
                  <a:pt x="0" y="2476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3" name="Shape 11"/>
          <p:cNvSpPr/>
          <p:nvPr/>
        </p:nvSpPr>
        <p:spPr>
          <a:xfrm>
            <a:off x="3401854" y="2346802"/>
            <a:ext cx="2019300" cy="1422400"/>
          </a:xfrm>
          <a:custGeom>
            <a:avLst/>
            <a:gdLst/>
            <a:ahLst/>
            <a:cxnLst/>
            <a:rect l="l" t="t" r="r" b="b"/>
            <a:pathLst>
              <a:path w="2019300" h="1422400">
                <a:moveTo>
                  <a:pt x="0" y="0"/>
                </a:moveTo>
                <a:lnTo>
                  <a:pt x="2019300" y="0"/>
                </a:lnTo>
                <a:lnTo>
                  <a:pt x="20193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20000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4183221" y="282940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07615" y="4643"/>
                </a:moveTo>
                <a:cubicBezTo>
                  <a:pt x="220920" y="-1518"/>
                  <a:pt x="236280" y="-1518"/>
                  <a:pt x="249585" y="4643"/>
                </a:cubicBezTo>
                <a:lnTo>
                  <a:pt x="444788" y="94833"/>
                </a:lnTo>
                <a:cubicBezTo>
                  <a:pt x="452378" y="98316"/>
                  <a:pt x="457200" y="105906"/>
                  <a:pt x="457200" y="114300"/>
                </a:cubicBezTo>
                <a:cubicBezTo>
                  <a:pt x="457200" y="122694"/>
                  <a:pt x="452378" y="130284"/>
                  <a:pt x="444788" y="133767"/>
                </a:cubicBezTo>
                <a:lnTo>
                  <a:pt x="249585" y="223957"/>
                </a:lnTo>
                <a:cubicBezTo>
                  <a:pt x="236280" y="230118"/>
                  <a:pt x="220920" y="230118"/>
                  <a:pt x="207615" y="223957"/>
                </a:cubicBezTo>
                <a:lnTo>
                  <a:pt x="12412" y="133767"/>
                </a:lnTo>
                <a:cubicBezTo>
                  <a:pt x="4822" y="130195"/>
                  <a:pt x="0" y="122605"/>
                  <a:pt x="0" y="114300"/>
                </a:cubicBezTo>
                <a:cubicBezTo>
                  <a:pt x="0" y="105995"/>
                  <a:pt x="4822" y="98316"/>
                  <a:pt x="12412" y="94833"/>
                </a:cubicBezTo>
                <a:lnTo>
                  <a:pt x="207615" y="4643"/>
                </a:lnTo>
                <a:close/>
                <a:moveTo>
                  <a:pt x="42952" y="195024"/>
                </a:moveTo>
                <a:lnTo>
                  <a:pt x="189667" y="262801"/>
                </a:lnTo>
                <a:cubicBezTo>
                  <a:pt x="214402" y="274231"/>
                  <a:pt x="242888" y="274231"/>
                  <a:pt x="267623" y="262801"/>
                </a:cubicBezTo>
                <a:lnTo>
                  <a:pt x="414338" y="195024"/>
                </a:lnTo>
                <a:lnTo>
                  <a:pt x="444788" y="209133"/>
                </a:lnTo>
                <a:cubicBezTo>
                  <a:pt x="452378" y="212616"/>
                  <a:pt x="457200" y="220206"/>
                  <a:pt x="457200" y="228600"/>
                </a:cubicBezTo>
                <a:cubicBezTo>
                  <a:pt x="457200" y="236994"/>
                  <a:pt x="452378" y="244584"/>
                  <a:pt x="444788" y="248067"/>
                </a:cubicBezTo>
                <a:lnTo>
                  <a:pt x="249585" y="338257"/>
                </a:lnTo>
                <a:cubicBezTo>
                  <a:pt x="236280" y="344418"/>
                  <a:pt x="220920" y="344418"/>
                  <a:pt x="207615" y="338257"/>
                </a:cubicBezTo>
                <a:lnTo>
                  <a:pt x="12412" y="248067"/>
                </a:lnTo>
                <a:cubicBezTo>
                  <a:pt x="4822" y="244495"/>
                  <a:pt x="0" y="236905"/>
                  <a:pt x="0" y="228600"/>
                </a:cubicBezTo>
                <a:cubicBezTo>
                  <a:pt x="0" y="220295"/>
                  <a:pt x="4822" y="212616"/>
                  <a:pt x="12412" y="209133"/>
                </a:cubicBezTo>
                <a:lnTo>
                  <a:pt x="42863" y="195024"/>
                </a:lnTo>
                <a:close/>
                <a:moveTo>
                  <a:pt x="12412" y="323433"/>
                </a:moveTo>
                <a:lnTo>
                  <a:pt x="42863" y="309324"/>
                </a:lnTo>
                <a:lnTo>
                  <a:pt x="189577" y="377101"/>
                </a:lnTo>
                <a:cubicBezTo>
                  <a:pt x="214313" y="388531"/>
                  <a:pt x="242798" y="388531"/>
                  <a:pt x="267533" y="377101"/>
                </a:cubicBezTo>
                <a:lnTo>
                  <a:pt x="414248" y="309324"/>
                </a:lnTo>
                <a:lnTo>
                  <a:pt x="444698" y="323433"/>
                </a:lnTo>
                <a:cubicBezTo>
                  <a:pt x="452289" y="326916"/>
                  <a:pt x="457111" y="334506"/>
                  <a:pt x="457111" y="342900"/>
                </a:cubicBezTo>
                <a:cubicBezTo>
                  <a:pt x="457111" y="351294"/>
                  <a:pt x="452289" y="358884"/>
                  <a:pt x="444698" y="362367"/>
                </a:cubicBezTo>
                <a:lnTo>
                  <a:pt x="249495" y="452557"/>
                </a:lnTo>
                <a:cubicBezTo>
                  <a:pt x="236190" y="458718"/>
                  <a:pt x="220831" y="458718"/>
                  <a:pt x="207526" y="452557"/>
                </a:cubicBezTo>
                <a:lnTo>
                  <a:pt x="12412" y="362367"/>
                </a:lnTo>
                <a:cubicBezTo>
                  <a:pt x="4822" y="358795"/>
                  <a:pt x="0" y="351205"/>
                  <a:pt x="0" y="342900"/>
                </a:cubicBezTo>
                <a:cubicBezTo>
                  <a:pt x="0" y="334595"/>
                  <a:pt x="4822" y="326916"/>
                  <a:pt x="12412" y="323433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5" name="Text 13"/>
          <p:cNvSpPr/>
          <p:nvPr/>
        </p:nvSpPr>
        <p:spPr>
          <a:xfrm>
            <a:off x="3351054" y="3870802"/>
            <a:ext cx="2120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Ground Truth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357404" y="4226402"/>
            <a:ext cx="210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真实标注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736908" y="2204562"/>
            <a:ext cx="2306320" cy="2458720"/>
          </a:xfrm>
          <a:custGeom>
            <a:avLst/>
            <a:gdLst/>
            <a:ahLst/>
            <a:cxnLst/>
            <a:rect l="l" t="t" r="r" b="b"/>
            <a:pathLst>
              <a:path w="2306320" h="2458720">
                <a:moveTo>
                  <a:pt x="0" y="0"/>
                </a:moveTo>
                <a:lnTo>
                  <a:pt x="2306320" y="0"/>
                </a:lnTo>
                <a:lnTo>
                  <a:pt x="2306320" y="2458720"/>
                </a:lnTo>
                <a:lnTo>
                  <a:pt x="0" y="245872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 w="20320">
            <a:solidFill>
              <a:srgbClr val="D85D3C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5899467" y="2367124"/>
            <a:ext cx="1981200" cy="1422400"/>
          </a:xfrm>
          <a:custGeom>
            <a:avLst/>
            <a:gdLst/>
            <a:ahLst/>
            <a:cxnLst/>
            <a:rect l="l" t="t" r="r" b="b"/>
            <a:pathLst>
              <a:path w="1981200" h="1422400">
                <a:moveTo>
                  <a:pt x="0" y="0"/>
                </a:moveTo>
                <a:lnTo>
                  <a:pt x="1981200" y="0"/>
                </a:lnTo>
                <a:lnTo>
                  <a:pt x="19812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6660515" y="284972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00293" y="-2232"/>
                </a:moveTo>
                <a:cubicBezTo>
                  <a:pt x="217974" y="-12412"/>
                  <a:pt x="239762" y="-12412"/>
                  <a:pt x="257443" y="-2232"/>
                </a:cubicBezTo>
                <a:lnTo>
                  <a:pt x="414516" y="88404"/>
                </a:lnTo>
                <a:cubicBezTo>
                  <a:pt x="432197" y="98584"/>
                  <a:pt x="443091" y="117515"/>
                  <a:pt x="443091" y="137874"/>
                </a:cubicBezTo>
                <a:lnTo>
                  <a:pt x="443091" y="319147"/>
                </a:lnTo>
                <a:cubicBezTo>
                  <a:pt x="443091" y="339596"/>
                  <a:pt x="432197" y="358438"/>
                  <a:pt x="414516" y="368617"/>
                </a:cubicBezTo>
                <a:lnTo>
                  <a:pt x="257443" y="459432"/>
                </a:lnTo>
                <a:cubicBezTo>
                  <a:pt x="239762" y="469612"/>
                  <a:pt x="217974" y="469612"/>
                  <a:pt x="200293" y="459432"/>
                </a:cubicBezTo>
                <a:lnTo>
                  <a:pt x="43309" y="368796"/>
                </a:lnTo>
                <a:cubicBezTo>
                  <a:pt x="25628" y="358616"/>
                  <a:pt x="14734" y="339685"/>
                  <a:pt x="14734" y="319326"/>
                </a:cubicBezTo>
                <a:lnTo>
                  <a:pt x="14734" y="138053"/>
                </a:lnTo>
                <a:cubicBezTo>
                  <a:pt x="14734" y="117604"/>
                  <a:pt x="25628" y="98762"/>
                  <a:pt x="43309" y="88583"/>
                </a:cubicBezTo>
                <a:lnTo>
                  <a:pt x="200293" y="-2232"/>
                </a:lnTo>
                <a:close/>
                <a:moveTo>
                  <a:pt x="385852" y="319236"/>
                </a:moveTo>
                <a:lnTo>
                  <a:pt x="385852" y="170914"/>
                </a:lnTo>
                <a:lnTo>
                  <a:pt x="257443" y="245031"/>
                </a:lnTo>
                <a:lnTo>
                  <a:pt x="257443" y="393353"/>
                </a:lnTo>
                <a:lnTo>
                  <a:pt x="385852" y="319236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0" name="Text 18"/>
          <p:cNvSpPr/>
          <p:nvPr/>
        </p:nvSpPr>
        <p:spPr>
          <a:xfrm>
            <a:off x="5848667" y="3891124"/>
            <a:ext cx="208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PSPNet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855017" y="4246724"/>
            <a:ext cx="207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mIoU: 0.7534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204041" y="2194402"/>
            <a:ext cx="2324100" cy="2476500"/>
          </a:xfrm>
          <a:custGeom>
            <a:avLst/>
            <a:gdLst/>
            <a:ahLst/>
            <a:cxnLst/>
            <a:rect l="l" t="t" r="r" b="b"/>
            <a:pathLst>
              <a:path w="2324100" h="2476500">
                <a:moveTo>
                  <a:pt x="0" y="0"/>
                </a:moveTo>
                <a:lnTo>
                  <a:pt x="2324100" y="0"/>
                </a:lnTo>
                <a:lnTo>
                  <a:pt x="2324100" y="2476500"/>
                </a:lnTo>
                <a:lnTo>
                  <a:pt x="0" y="2476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3" name="Shape 21"/>
          <p:cNvSpPr/>
          <p:nvPr/>
        </p:nvSpPr>
        <p:spPr>
          <a:xfrm>
            <a:off x="8356441" y="2346802"/>
            <a:ext cx="2019300" cy="1422400"/>
          </a:xfrm>
          <a:custGeom>
            <a:avLst/>
            <a:gdLst/>
            <a:ahLst/>
            <a:cxnLst/>
            <a:rect l="l" t="t" r="r" b="b"/>
            <a:pathLst>
              <a:path w="2019300" h="1422400">
                <a:moveTo>
                  <a:pt x="0" y="0"/>
                </a:moveTo>
                <a:lnTo>
                  <a:pt x="2019300" y="0"/>
                </a:lnTo>
                <a:lnTo>
                  <a:pt x="20193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9137968" y="282940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07615" y="4643"/>
                </a:moveTo>
                <a:cubicBezTo>
                  <a:pt x="220920" y="-1518"/>
                  <a:pt x="236280" y="-1518"/>
                  <a:pt x="249585" y="4643"/>
                </a:cubicBezTo>
                <a:lnTo>
                  <a:pt x="444788" y="94833"/>
                </a:lnTo>
                <a:cubicBezTo>
                  <a:pt x="452378" y="98316"/>
                  <a:pt x="457200" y="105906"/>
                  <a:pt x="457200" y="114300"/>
                </a:cubicBezTo>
                <a:cubicBezTo>
                  <a:pt x="457200" y="122694"/>
                  <a:pt x="452378" y="130284"/>
                  <a:pt x="444788" y="133767"/>
                </a:cubicBezTo>
                <a:lnTo>
                  <a:pt x="249585" y="223957"/>
                </a:lnTo>
                <a:cubicBezTo>
                  <a:pt x="236280" y="230118"/>
                  <a:pt x="220920" y="230118"/>
                  <a:pt x="207615" y="223957"/>
                </a:cubicBezTo>
                <a:lnTo>
                  <a:pt x="12412" y="133767"/>
                </a:lnTo>
                <a:cubicBezTo>
                  <a:pt x="4822" y="130195"/>
                  <a:pt x="0" y="122605"/>
                  <a:pt x="0" y="114300"/>
                </a:cubicBezTo>
                <a:cubicBezTo>
                  <a:pt x="0" y="105995"/>
                  <a:pt x="4822" y="98316"/>
                  <a:pt x="12412" y="94833"/>
                </a:cubicBezTo>
                <a:lnTo>
                  <a:pt x="207615" y="4643"/>
                </a:lnTo>
                <a:close/>
                <a:moveTo>
                  <a:pt x="42952" y="195024"/>
                </a:moveTo>
                <a:lnTo>
                  <a:pt x="189667" y="262801"/>
                </a:lnTo>
                <a:cubicBezTo>
                  <a:pt x="214402" y="274231"/>
                  <a:pt x="242888" y="274231"/>
                  <a:pt x="267623" y="262801"/>
                </a:cubicBezTo>
                <a:lnTo>
                  <a:pt x="414338" y="195024"/>
                </a:lnTo>
                <a:lnTo>
                  <a:pt x="444788" y="209133"/>
                </a:lnTo>
                <a:cubicBezTo>
                  <a:pt x="452378" y="212616"/>
                  <a:pt x="457200" y="220206"/>
                  <a:pt x="457200" y="228600"/>
                </a:cubicBezTo>
                <a:cubicBezTo>
                  <a:pt x="457200" y="236994"/>
                  <a:pt x="452378" y="244584"/>
                  <a:pt x="444788" y="248067"/>
                </a:cubicBezTo>
                <a:lnTo>
                  <a:pt x="249585" y="338257"/>
                </a:lnTo>
                <a:cubicBezTo>
                  <a:pt x="236280" y="344418"/>
                  <a:pt x="220920" y="344418"/>
                  <a:pt x="207615" y="338257"/>
                </a:cubicBezTo>
                <a:lnTo>
                  <a:pt x="12412" y="248067"/>
                </a:lnTo>
                <a:cubicBezTo>
                  <a:pt x="4822" y="244495"/>
                  <a:pt x="0" y="236905"/>
                  <a:pt x="0" y="228600"/>
                </a:cubicBezTo>
                <a:cubicBezTo>
                  <a:pt x="0" y="220295"/>
                  <a:pt x="4822" y="212616"/>
                  <a:pt x="12412" y="209133"/>
                </a:cubicBezTo>
                <a:lnTo>
                  <a:pt x="42863" y="195024"/>
                </a:lnTo>
                <a:close/>
                <a:moveTo>
                  <a:pt x="12412" y="323433"/>
                </a:moveTo>
                <a:lnTo>
                  <a:pt x="42863" y="309324"/>
                </a:lnTo>
                <a:lnTo>
                  <a:pt x="189577" y="377101"/>
                </a:lnTo>
                <a:cubicBezTo>
                  <a:pt x="214313" y="388531"/>
                  <a:pt x="242798" y="388531"/>
                  <a:pt x="267533" y="377101"/>
                </a:cubicBezTo>
                <a:lnTo>
                  <a:pt x="414248" y="309324"/>
                </a:lnTo>
                <a:lnTo>
                  <a:pt x="444698" y="323433"/>
                </a:lnTo>
                <a:cubicBezTo>
                  <a:pt x="452289" y="326916"/>
                  <a:pt x="457111" y="334506"/>
                  <a:pt x="457111" y="342900"/>
                </a:cubicBezTo>
                <a:cubicBezTo>
                  <a:pt x="457111" y="351294"/>
                  <a:pt x="452289" y="358884"/>
                  <a:pt x="444698" y="362367"/>
                </a:cubicBezTo>
                <a:lnTo>
                  <a:pt x="249495" y="452557"/>
                </a:lnTo>
                <a:cubicBezTo>
                  <a:pt x="236190" y="458718"/>
                  <a:pt x="220831" y="458718"/>
                  <a:pt x="207526" y="452557"/>
                </a:cubicBezTo>
                <a:lnTo>
                  <a:pt x="12412" y="362367"/>
                </a:lnTo>
                <a:cubicBezTo>
                  <a:pt x="4822" y="358795"/>
                  <a:pt x="0" y="351205"/>
                  <a:pt x="0" y="342900"/>
                </a:cubicBezTo>
                <a:cubicBezTo>
                  <a:pt x="0" y="334595"/>
                  <a:pt x="4822" y="326916"/>
                  <a:pt x="12412" y="323433"/>
                </a:cubicBezTo>
                <a:close/>
              </a:path>
            </a:pathLst>
          </a:custGeom>
          <a:solidFill>
            <a:srgbClr val="6D7275"/>
          </a:solidFill>
          <a:ln/>
        </p:spPr>
      </p:sp>
      <p:sp>
        <p:nvSpPr>
          <p:cNvPr id="25" name="Text 23"/>
          <p:cNvSpPr/>
          <p:nvPr/>
        </p:nvSpPr>
        <p:spPr>
          <a:xfrm>
            <a:off x="8305641" y="3870802"/>
            <a:ext cx="2120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FCN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11991" y="4226402"/>
            <a:ext cx="210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mIoU: 0.7535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10681494" y="2194402"/>
            <a:ext cx="2324100" cy="2476500"/>
          </a:xfrm>
          <a:custGeom>
            <a:avLst/>
            <a:gdLst/>
            <a:ahLst/>
            <a:cxnLst/>
            <a:rect l="l" t="t" r="r" b="b"/>
            <a:pathLst>
              <a:path w="2324100" h="2476500">
                <a:moveTo>
                  <a:pt x="0" y="0"/>
                </a:moveTo>
                <a:lnTo>
                  <a:pt x="2324100" y="0"/>
                </a:lnTo>
                <a:lnTo>
                  <a:pt x="2324100" y="2476500"/>
                </a:lnTo>
                <a:lnTo>
                  <a:pt x="0" y="2476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8" name="Shape 26"/>
          <p:cNvSpPr/>
          <p:nvPr/>
        </p:nvSpPr>
        <p:spPr>
          <a:xfrm>
            <a:off x="10833894" y="2346802"/>
            <a:ext cx="2019300" cy="1422400"/>
          </a:xfrm>
          <a:custGeom>
            <a:avLst/>
            <a:gdLst/>
            <a:ahLst/>
            <a:cxnLst/>
            <a:rect l="l" t="t" r="r" b="b"/>
            <a:pathLst>
              <a:path w="2019300" h="1422400">
                <a:moveTo>
                  <a:pt x="0" y="0"/>
                </a:moveTo>
                <a:lnTo>
                  <a:pt x="2019300" y="0"/>
                </a:lnTo>
                <a:lnTo>
                  <a:pt x="20193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20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11615262" y="282940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71438"/>
                </a:moveTo>
                <a:cubicBezTo>
                  <a:pt x="0" y="47774"/>
                  <a:pt x="19199" y="28575"/>
                  <a:pt x="42863" y="28575"/>
                </a:cubicBezTo>
                <a:lnTo>
                  <a:pt x="128588" y="28575"/>
                </a:lnTo>
                <a:cubicBezTo>
                  <a:pt x="152251" y="28575"/>
                  <a:pt x="171450" y="47774"/>
                  <a:pt x="171450" y="71438"/>
                </a:cubicBezTo>
                <a:lnTo>
                  <a:pt x="171450" y="85725"/>
                </a:lnTo>
                <a:lnTo>
                  <a:pt x="285750" y="85725"/>
                </a:lnTo>
                <a:lnTo>
                  <a:pt x="285750" y="71438"/>
                </a:lnTo>
                <a:cubicBezTo>
                  <a:pt x="285750" y="47774"/>
                  <a:pt x="304949" y="28575"/>
                  <a:pt x="328613" y="28575"/>
                </a:cubicBezTo>
                <a:lnTo>
                  <a:pt x="414338" y="28575"/>
                </a:lnTo>
                <a:cubicBezTo>
                  <a:pt x="438001" y="28575"/>
                  <a:pt x="457200" y="47774"/>
                  <a:pt x="457200" y="71438"/>
                </a:cubicBezTo>
                <a:lnTo>
                  <a:pt x="457200" y="157163"/>
                </a:lnTo>
                <a:cubicBezTo>
                  <a:pt x="457200" y="180826"/>
                  <a:pt x="438001" y="200025"/>
                  <a:pt x="414338" y="200025"/>
                </a:cubicBezTo>
                <a:lnTo>
                  <a:pt x="328613" y="200025"/>
                </a:lnTo>
                <a:cubicBezTo>
                  <a:pt x="304949" y="200025"/>
                  <a:pt x="285750" y="180826"/>
                  <a:pt x="285750" y="157163"/>
                </a:cubicBezTo>
                <a:lnTo>
                  <a:pt x="285750" y="142875"/>
                </a:lnTo>
                <a:lnTo>
                  <a:pt x="171450" y="142875"/>
                </a:lnTo>
                <a:lnTo>
                  <a:pt x="171450" y="157163"/>
                </a:lnTo>
                <a:cubicBezTo>
                  <a:pt x="171450" y="163681"/>
                  <a:pt x="169932" y="169932"/>
                  <a:pt x="167342" y="175468"/>
                </a:cubicBezTo>
                <a:lnTo>
                  <a:pt x="228600" y="257175"/>
                </a:lnTo>
                <a:lnTo>
                  <a:pt x="300038" y="257175"/>
                </a:lnTo>
                <a:cubicBezTo>
                  <a:pt x="323701" y="257175"/>
                  <a:pt x="342900" y="276374"/>
                  <a:pt x="342900" y="300038"/>
                </a:cubicBezTo>
                <a:lnTo>
                  <a:pt x="342900" y="385763"/>
                </a:lnTo>
                <a:cubicBezTo>
                  <a:pt x="342900" y="409426"/>
                  <a:pt x="323701" y="428625"/>
                  <a:pt x="300038" y="428625"/>
                </a:cubicBezTo>
                <a:lnTo>
                  <a:pt x="214313" y="428625"/>
                </a:lnTo>
                <a:cubicBezTo>
                  <a:pt x="190649" y="428625"/>
                  <a:pt x="171450" y="409426"/>
                  <a:pt x="171450" y="385763"/>
                </a:cubicBezTo>
                <a:lnTo>
                  <a:pt x="171450" y="300038"/>
                </a:lnTo>
                <a:cubicBezTo>
                  <a:pt x="171450" y="293519"/>
                  <a:pt x="172968" y="287268"/>
                  <a:pt x="175558" y="281732"/>
                </a:cubicBezTo>
                <a:lnTo>
                  <a:pt x="114300" y="200025"/>
                </a:lnTo>
                <a:lnTo>
                  <a:pt x="42863" y="200025"/>
                </a:lnTo>
                <a:cubicBezTo>
                  <a:pt x="19199" y="200025"/>
                  <a:pt x="0" y="180826"/>
                  <a:pt x="0" y="157163"/>
                </a:cubicBezTo>
                <a:lnTo>
                  <a:pt x="0" y="71438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0" name="Text 28"/>
          <p:cNvSpPr/>
          <p:nvPr/>
        </p:nvSpPr>
        <p:spPr>
          <a:xfrm>
            <a:off x="10783094" y="3870802"/>
            <a:ext cx="2120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DeepLabv3+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0789444" y="4226402"/>
            <a:ext cx="210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mIoU: 0.7603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3163868" y="2199482"/>
            <a:ext cx="2308860" cy="2473960"/>
          </a:xfrm>
          <a:custGeom>
            <a:avLst/>
            <a:gdLst/>
            <a:ahLst/>
            <a:cxnLst/>
            <a:rect l="l" t="t" r="r" b="b"/>
            <a:pathLst>
              <a:path w="2308860" h="2473960">
                <a:moveTo>
                  <a:pt x="0" y="0"/>
                </a:moveTo>
                <a:lnTo>
                  <a:pt x="2308860" y="0"/>
                </a:lnTo>
                <a:lnTo>
                  <a:pt x="2308860" y="2473960"/>
                </a:lnTo>
                <a:lnTo>
                  <a:pt x="0" y="247396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14133830" y="3040224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381000"/>
                </a:moveTo>
                <a:cubicBezTo>
                  <a:pt x="295640" y="381000"/>
                  <a:pt x="381000" y="295640"/>
                  <a:pt x="381000" y="190500"/>
                </a:cubicBezTo>
                <a:cubicBezTo>
                  <a:pt x="381000" y="85360"/>
                  <a:pt x="295640" y="0"/>
                  <a:pt x="190500" y="0"/>
                </a:cubicBezTo>
                <a:cubicBezTo>
                  <a:pt x="85360" y="0"/>
                  <a:pt x="0" y="85360"/>
                  <a:pt x="0" y="190500"/>
                </a:cubicBezTo>
                <a:cubicBezTo>
                  <a:pt x="0" y="295640"/>
                  <a:pt x="85360" y="381000"/>
                  <a:pt x="190500" y="381000"/>
                </a:cubicBezTo>
                <a:close/>
                <a:moveTo>
                  <a:pt x="166688" y="119063"/>
                </a:moveTo>
                <a:cubicBezTo>
                  <a:pt x="166688" y="105920"/>
                  <a:pt x="177358" y="95250"/>
                  <a:pt x="190500" y="95250"/>
                </a:cubicBezTo>
                <a:cubicBezTo>
                  <a:pt x="203642" y="95250"/>
                  <a:pt x="214313" y="105920"/>
                  <a:pt x="214313" y="119063"/>
                </a:cubicBezTo>
                <a:cubicBezTo>
                  <a:pt x="214313" y="132205"/>
                  <a:pt x="203642" y="142875"/>
                  <a:pt x="190500" y="142875"/>
                </a:cubicBezTo>
                <a:cubicBezTo>
                  <a:pt x="177358" y="142875"/>
                  <a:pt x="166688" y="132205"/>
                  <a:pt x="166688" y="119063"/>
                </a:cubicBezTo>
                <a:close/>
                <a:moveTo>
                  <a:pt x="160734" y="166688"/>
                </a:moveTo>
                <a:lnTo>
                  <a:pt x="196453" y="166688"/>
                </a:lnTo>
                <a:cubicBezTo>
                  <a:pt x="206350" y="166688"/>
                  <a:pt x="214313" y="174650"/>
                  <a:pt x="214313" y="184547"/>
                </a:cubicBezTo>
                <a:lnTo>
                  <a:pt x="214313" y="250031"/>
                </a:lnTo>
                <a:lnTo>
                  <a:pt x="220266" y="250031"/>
                </a:lnTo>
                <a:cubicBezTo>
                  <a:pt x="230163" y="250031"/>
                  <a:pt x="238125" y="257994"/>
                  <a:pt x="238125" y="267891"/>
                </a:cubicBezTo>
                <a:cubicBezTo>
                  <a:pt x="238125" y="277788"/>
                  <a:pt x="230163" y="285750"/>
                  <a:pt x="220266" y="285750"/>
                </a:cubicBezTo>
                <a:lnTo>
                  <a:pt x="160734" y="285750"/>
                </a:lnTo>
                <a:cubicBezTo>
                  <a:pt x="150837" y="285750"/>
                  <a:pt x="142875" y="277788"/>
                  <a:pt x="142875" y="267891"/>
                </a:cubicBezTo>
                <a:cubicBezTo>
                  <a:pt x="142875" y="257994"/>
                  <a:pt x="150837" y="250031"/>
                  <a:pt x="160734" y="250031"/>
                </a:cubicBezTo>
                <a:lnTo>
                  <a:pt x="178594" y="250031"/>
                </a:lnTo>
                <a:lnTo>
                  <a:pt x="178594" y="202406"/>
                </a:lnTo>
                <a:lnTo>
                  <a:pt x="160734" y="202406"/>
                </a:lnTo>
                <a:cubicBezTo>
                  <a:pt x="150837" y="202406"/>
                  <a:pt x="142875" y="194444"/>
                  <a:pt x="142875" y="184547"/>
                </a:cubicBezTo>
                <a:cubicBezTo>
                  <a:pt x="142875" y="174650"/>
                  <a:pt x="150837" y="166688"/>
                  <a:pt x="160734" y="166688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4" name="Text 32"/>
          <p:cNvSpPr/>
          <p:nvPr/>
        </p:nvSpPr>
        <p:spPr>
          <a:xfrm>
            <a:off x="13762355" y="3522824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可视化分析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13080" y="5349082"/>
            <a:ext cx="4937760" cy="2727960"/>
          </a:xfrm>
          <a:custGeom>
            <a:avLst/>
            <a:gdLst/>
            <a:ahLst/>
            <a:cxnLst/>
            <a:rect l="l" t="t" r="r" b="b"/>
            <a:pathLst>
              <a:path w="4937760" h="2727960">
                <a:moveTo>
                  <a:pt x="0" y="0"/>
                </a:moveTo>
                <a:lnTo>
                  <a:pt x="4937760" y="0"/>
                </a:lnTo>
                <a:lnTo>
                  <a:pt x="4937760" y="2727960"/>
                </a:lnTo>
                <a:lnTo>
                  <a:pt x="0" y="272796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768985" y="560816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0" y="222250"/>
                </a:moveTo>
                <a:cubicBezTo>
                  <a:pt x="0" y="231031"/>
                  <a:pt x="7094" y="238125"/>
                  <a:pt x="15875" y="238125"/>
                </a:cubicBezTo>
                <a:cubicBezTo>
                  <a:pt x="24656" y="238125"/>
                  <a:pt x="31750" y="231031"/>
                  <a:pt x="31750" y="222250"/>
                </a:cubicBezTo>
                <a:lnTo>
                  <a:pt x="31750" y="47625"/>
                </a:lnTo>
                <a:lnTo>
                  <a:pt x="206375" y="47625"/>
                </a:lnTo>
                <a:cubicBezTo>
                  <a:pt x="215156" y="47625"/>
                  <a:pt x="222250" y="40531"/>
                  <a:pt x="222250" y="31750"/>
                </a:cubicBezTo>
                <a:cubicBezTo>
                  <a:pt x="222250" y="22969"/>
                  <a:pt x="215156" y="15875"/>
                  <a:pt x="206375" y="15875"/>
                </a:cubicBezTo>
                <a:lnTo>
                  <a:pt x="31750" y="15875"/>
                </a:lnTo>
                <a:cubicBezTo>
                  <a:pt x="14238" y="15875"/>
                  <a:pt x="0" y="30113"/>
                  <a:pt x="0" y="47625"/>
                </a:cubicBezTo>
                <a:lnTo>
                  <a:pt x="0" y="222250"/>
                </a:lnTo>
                <a:close/>
                <a:moveTo>
                  <a:pt x="63500" y="222250"/>
                </a:moveTo>
                <a:cubicBezTo>
                  <a:pt x="63500" y="231031"/>
                  <a:pt x="70594" y="238125"/>
                  <a:pt x="79375" y="238125"/>
                </a:cubicBezTo>
                <a:cubicBezTo>
                  <a:pt x="88156" y="238125"/>
                  <a:pt x="95250" y="231031"/>
                  <a:pt x="95250" y="222250"/>
                </a:cubicBezTo>
                <a:cubicBezTo>
                  <a:pt x="95250" y="213469"/>
                  <a:pt x="88156" y="206375"/>
                  <a:pt x="79375" y="206375"/>
                </a:cubicBezTo>
                <a:cubicBezTo>
                  <a:pt x="70594" y="206375"/>
                  <a:pt x="63500" y="213469"/>
                  <a:pt x="63500" y="222250"/>
                </a:cubicBezTo>
                <a:close/>
                <a:moveTo>
                  <a:pt x="127000" y="222250"/>
                </a:moveTo>
                <a:cubicBezTo>
                  <a:pt x="127000" y="231031"/>
                  <a:pt x="134094" y="238125"/>
                  <a:pt x="142875" y="238125"/>
                </a:cubicBezTo>
                <a:cubicBezTo>
                  <a:pt x="151656" y="238125"/>
                  <a:pt x="158750" y="231031"/>
                  <a:pt x="158750" y="222250"/>
                </a:cubicBezTo>
                <a:cubicBezTo>
                  <a:pt x="158750" y="213469"/>
                  <a:pt x="151656" y="206375"/>
                  <a:pt x="142875" y="206375"/>
                </a:cubicBezTo>
                <a:cubicBezTo>
                  <a:pt x="134094" y="206375"/>
                  <a:pt x="127000" y="213469"/>
                  <a:pt x="127000" y="222250"/>
                </a:cubicBezTo>
                <a:close/>
                <a:moveTo>
                  <a:pt x="206375" y="238125"/>
                </a:moveTo>
                <a:cubicBezTo>
                  <a:pt x="215156" y="238125"/>
                  <a:pt x="222250" y="231031"/>
                  <a:pt x="222250" y="222250"/>
                </a:cubicBezTo>
                <a:cubicBezTo>
                  <a:pt x="222250" y="213469"/>
                  <a:pt x="215156" y="206375"/>
                  <a:pt x="206375" y="206375"/>
                </a:cubicBezTo>
                <a:cubicBezTo>
                  <a:pt x="197594" y="206375"/>
                  <a:pt x="190500" y="213469"/>
                  <a:pt x="190500" y="222250"/>
                </a:cubicBezTo>
                <a:cubicBezTo>
                  <a:pt x="190500" y="231031"/>
                  <a:pt x="197594" y="238125"/>
                  <a:pt x="206375" y="238125"/>
                </a:cubicBezTo>
                <a:close/>
                <a:moveTo>
                  <a:pt x="190500" y="95250"/>
                </a:moveTo>
                <a:cubicBezTo>
                  <a:pt x="190500" y="104012"/>
                  <a:pt x="197613" y="111125"/>
                  <a:pt x="206375" y="111125"/>
                </a:cubicBezTo>
                <a:cubicBezTo>
                  <a:pt x="215137" y="111125"/>
                  <a:pt x="222250" y="104012"/>
                  <a:pt x="222250" y="95250"/>
                </a:cubicBezTo>
                <a:cubicBezTo>
                  <a:pt x="222250" y="86488"/>
                  <a:pt x="215137" y="79375"/>
                  <a:pt x="206375" y="79375"/>
                </a:cubicBezTo>
                <a:cubicBezTo>
                  <a:pt x="197613" y="79375"/>
                  <a:pt x="190500" y="86488"/>
                  <a:pt x="190500" y="95250"/>
                </a:cubicBezTo>
                <a:close/>
                <a:moveTo>
                  <a:pt x="206375" y="174625"/>
                </a:moveTo>
                <a:cubicBezTo>
                  <a:pt x="215137" y="174625"/>
                  <a:pt x="222250" y="167512"/>
                  <a:pt x="222250" y="158750"/>
                </a:cubicBezTo>
                <a:cubicBezTo>
                  <a:pt x="222250" y="149988"/>
                  <a:pt x="215137" y="142875"/>
                  <a:pt x="206375" y="142875"/>
                </a:cubicBezTo>
                <a:cubicBezTo>
                  <a:pt x="197613" y="142875"/>
                  <a:pt x="190500" y="149988"/>
                  <a:pt x="190500" y="158750"/>
                </a:cubicBezTo>
                <a:cubicBezTo>
                  <a:pt x="190500" y="167512"/>
                  <a:pt x="197613" y="174625"/>
                  <a:pt x="206375" y="174625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7" name="Text 35"/>
          <p:cNvSpPr/>
          <p:nvPr/>
        </p:nvSpPr>
        <p:spPr>
          <a:xfrm>
            <a:off x="1140460" y="5557360"/>
            <a:ext cx="1028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边界处理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21360" y="6065360"/>
            <a:ext cx="4622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DeepLabv3+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在物体边界处展现出更精细的分割效果，得益于其decoder结构对高分辨率特征的重用。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21360" y="7208360"/>
            <a:ext cx="4521200" cy="660400"/>
          </a:xfrm>
          <a:custGeom>
            <a:avLst/>
            <a:gdLst/>
            <a:ahLst/>
            <a:cxnLst/>
            <a:rect l="l" t="t" r="r" b="b"/>
            <a:pathLst>
              <a:path w="4521200" h="660400">
                <a:moveTo>
                  <a:pt x="0" y="0"/>
                </a:moveTo>
                <a:lnTo>
                  <a:pt x="4521200" y="0"/>
                </a:lnTo>
                <a:lnTo>
                  <a:pt x="4521200" y="660400"/>
                </a:lnTo>
                <a:lnTo>
                  <a:pt x="0" y="6604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0" name="Text 38"/>
          <p:cNvSpPr/>
          <p:nvPr/>
        </p:nvSpPr>
        <p:spPr>
          <a:xfrm>
            <a:off x="873760" y="738616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边界精度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30554" y="7360760"/>
            <a:ext cx="774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+8.2%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660708" y="5349082"/>
            <a:ext cx="4937760" cy="2727960"/>
          </a:xfrm>
          <a:custGeom>
            <a:avLst/>
            <a:gdLst/>
            <a:ahLst/>
            <a:cxnLst/>
            <a:rect l="l" t="t" r="r" b="b"/>
            <a:pathLst>
              <a:path w="4937760" h="2727960">
                <a:moveTo>
                  <a:pt x="0" y="0"/>
                </a:moveTo>
                <a:lnTo>
                  <a:pt x="4937760" y="0"/>
                </a:lnTo>
                <a:lnTo>
                  <a:pt x="4937760" y="2727960"/>
                </a:lnTo>
                <a:lnTo>
                  <a:pt x="0" y="272796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5900738" y="560816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06375" y="103188"/>
                </a:moveTo>
                <a:cubicBezTo>
                  <a:pt x="206375" y="125958"/>
                  <a:pt x="198983" y="146993"/>
                  <a:pt x="186531" y="164058"/>
                </a:cubicBezTo>
                <a:lnTo>
                  <a:pt x="249337" y="226913"/>
                </a:lnTo>
                <a:cubicBezTo>
                  <a:pt x="255538" y="233114"/>
                  <a:pt x="255538" y="243185"/>
                  <a:pt x="249337" y="249386"/>
                </a:cubicBezTo>
                <a:cubicBezTo>
                  <a:pt x="243136" y="255588"/>
                  <a:pt x="233065" y="255588"/>
                  <a:pt x="226864" y="249386"/>
                </a:cubicBezTo>
                <a:lnTo>
                  <a:pt x="164058" y="186531"/>
                </a:lnTo>
                <a:cubicBezTo>
                  <a:pt x="146993" y="198983"/>
                  <a:pt x="125958" y="206375"/>
                  <a:pt x="103188" y="206375"/>
                </a:cubicBezTo>
                <a:cubicBezTo>
                  <a:pt x="46186" y="206375"/>
                  <a:pt x="0" y="160189"/>
                  <a:pt x="0" y="103188"/>
                </a:cubicBezTo>
                <a:cubicBezTo>
                  <a:pt x="0" y="46186"/>
                  <a:pt x="46186" y="0"/>
                  <a:pt x="103188" y="0"/>
                </a:cubicBezTo>
                <a:cubicBezTo>
                  <a:pt x="160189" y="0"/>
                  <a:pt x="206375" y="46186"/>
                  <a:pt x="206375" y="103188"/>
                </a:cubicBezTo>
                <a:close/>
                <a:moveTo>
                  <a:pt x="103188" y="174625"/>
                </a:moveTo>
                <a:cubicBezTo>
                  <a:pt x="142615" y="174625"/>
                  <a:pt x="174625" y="142615"/>
                  <a:pt x="174625" y="103188"/>
                </a:cubicBezTo>
                <a:cubicBezTo>
                  <a:pt x="174625" y="63760"/>
                  <a:pt x="142615" y="31750"/>
                  <a:pt x="103188" y="31750"/>
                </a:cubicBezTo>
                <a:cubicBezTo>
                  <a:pt x="63760" y="31750"/>
                  <a:pt x="31750" y="63760"/>
                  <a:pt x="31750" y="103187"/>
                </a:cubicBezTo>
                <a:cubicBezTo>
                  <a:pt x="31750" y="142615"/>
                  <a:pt x="63760" y="174625"/>
                  <a:pt x="103187" y="174625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4" name="Text 42"/>
          <p:cNvSpPr/>
          <p:nvPr/>
        </p:nvSpPr>
        <p:spPr>
          <a:xfrm>
            <a:off x="6288088" y="5557360"/>
            <a:ext cx="125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小目标检测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868988" y="6065360"/>
            <a:ext cx="462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PSPNet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通过多尺度上下文融合，在远处行人、交通标志等小目标上表现更稳健。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868988" y="6878160"/>
            <a:ext cx="4521200" cy="660400"/>
          </a:xfrm>
          <a:custGeom>
            <a:avLst/>
            <a:gdLst/>
            <a:ahLst/>
            <a:cxnLst/>
            <a:rect l="l" t="t" r="r" b="b"/>
            <a:pathLst>
              <a:path w="4521200" h="660400">
                <a:moveTo>
                  <a:pt x="0" y="0"/>
                </a:moveTo>
                <a:lnTo>
                  <a:pt x="4521200" y="0"/>
                </a:lnTo>
                <a:lnTo>
                  <a:pt x="4521200" y="660400"/>
                </a:lnTo>
                <a:lnTo>
                  <a:pt x="0" y="6604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7" name="Text 45"/>
          <p:cNvSpPr/>
          <p:nvPr/>
        </p:nvSpPr>
        <p:spPr>
          <a:xfrm>
            <a:off x="6021388" y="7055960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小目标召回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594215" y="7030560"/>
            <a:ext cx="749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+5.7%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0808494" y="5349082"/>
            <a:ext cx="4937760" cy="2727960"/>
          </a:xfrm>
          <a:custGeom>
            <a:avLst/>
            <a:gdLst/>
            <a:ahLst/>
            <a:cxnLst/>
            <a:rect l="l" t="t" r="r" b="b"/>
            <a:pathLst>
              <a:path w="4937760" h="2727960">
                <a:moveTo>
                  <a:pt x="0" y="0"/>
                </a:moveTo>
                <a:lnTo>
                  <a:pt x="4937760" y="0"/>
                </a:lnTo>
                <a:lnTo>
                  <a:pt x="4937760" y="2727960"/>
                </a:lnTo>
                <a:lnTo>
                  <a:pt x="0" y="272796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11032649" y="560816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23812" y="190500"/>
                </a:moveTo>
                <a:cubicBezTo>
                  <a:pt x="10666" y="190500"/>
                  <a:pt x="0" y="179834"/>
                  <a:pt x="0" y="166688"/>
                </a:cubicBezTo>
                <a:lnTo>
                  <a:pt x="0" y="87313"/>
                </a:lnTo>
                <a:cubicBezTo>
                  <a:pt x="0" y="74166"/>
                  <a:pt x="10666" y="63500"/>
                  <a:pt x="23812" y="63500"/>
                </a:cubicBezTo>
                <a:lnTo>
                  <a:pt x="35719" y="63500"/>
                </a:lnTo>
                <a:lnTo>
                  <a:pt x="35719" y="115094"/>
                </a:lnTo>
                <a:cubicBezTo>
                  <a:pt x="35719" y="121692"/>
                  <a:pt x="41027" y="127000"/>
                  <a:pt x="47625" y="127000"/>
                </a:cubicBezTo>
                <a:cubicBezTo>
                  <a:pt x="54223" y="127000"/>
                  <a:pt x="59531" y="121692"/>
                  <a:pt x="59531" y="115094"/>
                </a:cubicBezTo>
                <a:lnTo>
                  <a:pt x="59531" y="63500"/>
                </a:lnTo>
                <a:lnTo>
                  <a:pt x="83344" y="63500"/>
                </a:lnTo>
                <a:lnTo>
                  <a:pt x="83344" y="99219"/>
                </a:lnTo>
                <a:cubicBezTo>
                  <a:pt x="83344" y="105817"/>
                  <a:pt x="88652" y="111125"/>
                  <a:pt x="95250" y="111125"/>
                </a:cubicBezTo>
                <a:cubicBezTo>
                  <a:pt x="101848" y="111125"/>
                  <a:pt x="107156" y="105817"/>
                  <a:pt x="107156" y="99219"/>
                </a:cubicBezTo>
                <a:lnTo>
                  <a:pt x="107156" y="63500"/>
                </a:lnTo>
                <a:lnTo>
                  <a:pt x="130969" y="63500"/>
                </a:lnTo>
                <a:lnTo>
                  <a:pt x="130969" y="115094"/>
                </a:lnTo>
                <a:cubicBezTo>
                  <a:pt x="130969" y="121692"/>
                  <a:pt x="136277" y="127000"/>
                  <a:pt x="142875" y="127000"/>
                </a:cubicBezTo>
                <a:cubicBezTo>
                  <a:pt x="149473" y="127000"/>
                  <a:pt x="154781" y="121692"/>
                  <a:pt x="154781" y="115094"/>
                </a:cubicBezTo>
                <a:lnTo>
                  <a:pt x="154781" y="63500"/>
                </a:lnTo>
                <a:lnTo>
                  <a:pt x="178594" y="63500"/>
                </a:lnTo>
                <a:lnTo>
                  <a:pt x="178594" y="99219"/>
                </a:lnTo>
                <a:cubicBezTo>
                  <a:pt x="178594" y="105817"/>
                  <a:pt x="183902" y="111125"/>
                  <a:pt x="190500" y="111125"/>
                </a:cubicBezTo>
                <a:cubicBezTo>
                  <a:pt x="197098" y="111125"/>
                  <a:pt x="202406" y="105817"/>
                  <a:pt x="202406" y="99219"/>
                </a:cubicBezTo>
                <a:lnTo>
                  <a:pt x="202406" y="63500"/>
                </a:lnTo>
                <a:lnTo>
                  <a:pt x="226219" y="63500"/>
                </a:lnTo>
                <a:lnTo>
                  <a:pt x="226219" y="115094"/>
                </a:lnTo>
                <a:cubicBezTo>
                  <a:pt x="226219" y="121692"/>
                  <a:pt x="231527" y="127000"/>
                  <a:pt x="238125" y="127000"/>
                </a:cubicBezTo>
                <a:cubicBezTo>
                  <a:pt x="244723" y="127000"/>
                  <a:pt x="250031" y="121692"/>
                  <a:pt x="250031" y="115094"/>
                </a:cubicBezTo>
                <a:lnTo>
                  <a:pt x="250031" y="63500"/>
                </a:lnTo>
                <a:lnTo>
                  <a:pt x="261937" y="63500"/>
                </a:lnTo>
                <a:cubicBezTo>
                  <a:pt x="275084" y="63500"/>
                  <a:pt x="285750" y="74166"/>
                  <a:pt x="285750" y="87313"/>
                </a:cubicBezTo>
                <a:lnTo>
                  <a:pt x="285750" y="166688"/>
                </a:lnTo>
                <a:cubicBezTo>
                  <a:pt x="285750" y="179834"/>
                  <a:pt x="275084" y="190500"/>
                  <a:pt x="261937" y="190500"/>
                </a:cubicBezTo>
                <a:lnTo>
                  <a:pt x="23812" y="19050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1" name="Text 49"/>
          <p:cNvSpPr/>
          <p:nvPr/>
        </p:nvSpPr>
        <p:spPr>
          <a:xfrm>
            <a:off x="11435874" y="5557360"/>
            <a:ext cx="1028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细长结构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1016774" y="6065360"/>
            <a:ext cx="462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在路灯、栏杆等细长结构的分割上，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FCN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易出现断裂，多尺度方法表现更优。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1016774" y="6878160"/>
            <a:ext cx="4521200" cy="660400"/>
          </a:xfrm>
          <a:custGeom>
            <a:avLst/>
            <a:gdLst/>
            <a:ahLst/>
            <a:cxnLst/>
            <a:rect l="l" t="t" r="r" b="b"/>
            <a:pathLst>
              <a:path w="4521200" h="660400">
                <a:moveTo>
                  <a:pt x="0" y="0"/>
                </a:moveTo>
                <a:lnTo>
                  <a:pt x="4521200" y="0"/>
                </a:lnTo>
                <a:lnTo>
                  <a:pt x="4521200" y="660400"/>
                </a:lnTo>
                <a:lnTo>
                  <a:pt x="0" y="6604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4" name="Text 52"/>
          <p:cNvSpPr/>
          <p:nvPr/>
        </p:nvSpPr>
        <p:spPr>
          <a:xfrm>
            <a:off x="11169174" y="7055960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完整性得分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4688662" y="7030560"/>
            <a:ext cx="812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+12.1%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9769" y="429769"/>
            <a:ext cx="64465" cy="429769"/>
          </a:xfrm>
          <a:custGeom>
            <a:avLst/>
            <a:gdLst/>
            <a:ahLst/>
            <a:cxnLst/>
            <a:rect l="l" t="t" r="r" b="b"/>
            <a:pathLst>
              <a:path w="64465" h="429769">
                <a:moveTo>
                  <a:pt x="0" y="0"/>
                </a:moveTo>
                <a:lnTo>
                  <a:pt x="64465" y="0"/>
                </a:lnTo>
                <a:lnTo>
                  <a:pt x="64465" y="429769"/>
                </a:lnTo>
                <a:lnTo>
                  <a:pt x="0" y="429769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Text 1"/>
          <p:cNvSpPr/>
          <p:nvPr/>
        </p:nvSpPr>
        <p:spPr>
          <a:xfrm>
            <a:off x="623165" y="429769"/>
            <a:ext cx="2900939" cy="4297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046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结论与工程启示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34066" y="1121696"/>
            <a:ext cx="10656114" cy="3081441"/>
          </a:xfrm>
          <a:custGeom>
            <a:avLst/>
            <a:gdLst/>
            <a:ahLst/>
            <a:cxnLst/>
            <a:rect l="l" t="t" r="r" b="b"/>
            <a:pathLst>
              <a:path w="10656114" h="3081441">
                <a:moveTo>
                  <a:pt x="0" y="0"/>
                </a:moveTo>
                <a:lnTo>
                  <a:pt x="10656114" y="0"/>
                </a:lnTo>
                <a:lnTo>
                  <a:pt x="10656114" y="3081441"/>
                </a:lnTo>
                <a:lnTo>
                  <a:pt x="0" y="3081441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36516" y="1351484"/>
            <a:ext cx="241745" cy="322327"/>
          </a:xfrm>
          <a:custGeom>
            <a:avLst/>
            <a:gdLst/>
            <a:ahLst/>
            <a:cxnLst/>
            <a:rect l="l" t="t" r="r" b="b"/>
            <a:pathLst>
              <a:path w="241745" h="322327">
                <a:moveTo>
                  <a:pt x="184393" y="241745"/>
                </a:moveTo>
                <a:cubicBezTo>
                  <a:pt x="188989" y="227706"/>
                  <a:pt x="198180" y="214989"/>
                  <a:pt x="208568" y="204035"/>
                </a:cubicBezTo>
                <a:cubicBezTo>
                  <a:pt x="229154" y="182379"/>
                  <a:pt x="241745" y="153105"/>
                  <a:pt x="241745" y="120872"/>
                </a:cubicBezTo>
                <a:cubicBezTo>
                  <a:pt x="241745" y="54141"/>
                  <a:pt x="187604" y="0"/>
                  <a:pt x="120872" y="0"/>
                </a:cubicBezTo>
                <a:cubicBezTo>
                  <a:pt x="54141" y="0"/>
                  <a:pt x="0" y="54141"/>
                  <a:pt x="0" y="120872"/>
                </a:cubicBezTo>
                <a:cubicBezTo>
                  <a:pt x="0" y="153105"/>
                  <a:pt x="12591" y="182379"/>
                  <a:pt x="33177" y="204035"/>
                </a:cubicBezTo>
                <a:cubicBezTo>
                  <a:pt x="43564" y="214989"/>
                  <a:pt x="52819" y="227706"/>
                  <a:pt x="57351" y="241745"/>
                </a:cubicBezTo>
                <a:lnTo>
                  <a:pt x="184330" y="241745"/>
                </a:lnTo>
                <a:close/>
                <a:moveTo>
                  <a:pt x="181309" y="271963"/>
                </a:moveTo>
                <a:lnTo>
                  <a:pt x="60436" y="271963"/>
                </a:lnTo>
                <a:lnTo>
                  <a:pt x="60436" y="282036"/>
                </a:lnTo>
                <a:cubicBezTo>
                  <a:pt x="60436" y="309862"/>
                  <a:pt x="82974" y="332399"/>
                  <a:pt x="110800" y="332399"/>
                </a:cubicBezTo>
                <a:lnTo>
                  <a:pt x="130945" y="332399"/>
                </a:lnTo>
                <a:cubicBezTo>
                  <a:pt x="158771" y="332399"/>
                  <a:pt x="181309" y="309862"/>
                  <a:pt x="181309" y="282036"/>
                </a:cubicBezTo>
                <a:lnTo>
                  <a:pt x="181309" y="271963"/>
                </a:lnTo>
                <a:close/>
                <a:moveTo>
                  <a:pt x="115836" y="70509"/>
                </a:moveTo>
                <a:cubicBezTo>
                  <a:pt x="90780" y="70509"/>
                  <a:pt x="70509" y="90780"/>
                  <a:pt x="70509" y="115836"/>
                </a:cubicBezTo>
                <a:cubicBezTo>
                  <a:pt x="70509" y="124209"/>
                  <a:pt x="63773" y="130945"/>
                  <a:pt x="55400" y="130945"/>
                </a:cubicBezTo>
                <a:cubicBezTo>
                  <a:pt x="47027" y="130945"/>
                  <a:pt x="40291" y="124209"/>
                  <a:pt x="40291" y="115836"/>
                </a:cubicBezTo>
                <a:cubicBezTo>
                  <a:pt x="40291" y="74097"/>
                  <a:pt x="74097" y="40291"/>
                  <a:pt x="115836" y="40291"/>
                </a:cubicBezTo>
                <a:cubicBezTo>
                  <a:pt x="124209" y="40291"/>
                  <a:pt x="130945" y="47027"/>
                  <a:pt x="130945" y="55400"/>
                </a:cubicBezTo>
                <a:cubicBezTo>
                  <a:pt x="130945" y="63773"/>
                  <a:pt x="124209" y="70509"/>
                  <a:pt x="115836" y="70509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" name="Text 4"/>
          <p:cNvSpPr/>
          <p:nvPr/>
        </p:nvSpPr>
        <p:spPr>
          <a:xfrm>
            <a:off x="1185087" y="1340876"/>
            <a:ext cx="1676098" cy="34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3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核心研究发现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53248" y="1856462"/>
            <a:ext cx="343815" cy="343815"/>
          </a:xfrm>
          <a:custGeom>
            <a:avLst/>
            <a:gdLst/>
            <a:ahLst/>
            <a:cxnLst/>
            <a:rect l="l" t="t" r="r" b="b"/>
            <a:pathLst>
              <a:path w="343815" h="343815">
                <a:moveTo>
                  <a:pt x="171907" y="0"/>
                </a:moveTo>
                <a:lnTo>
                  <a:pt x="171907" y="0"/>
                </a:lnTo>
                <a:cubicBezTo>
                  <a:pt x="266786" y="0"/>
                  <a:pt x="343815" y="77029"/>
                  <a:pt x="343815" y="171907"/>
                </a:cubicBezTo>
                <a:lnTo>
                  <a:pt x="343815" y="171907"/>
                </a:lnTo>
                <a:cubicBezTo>
                  <a:pt x="343815" y="266786"/>
                  <a:pt x="266786" y="343815"/>
                  <a:pt x="171907" y="343815"/>
                </a:cubicBezTo>
                <a:lnTo>
                  <a:pt x="171907" y="343815"/>
                </a:lnTo>
                <a:cubicBezTo>
                  <a:pt x="77029" y="343815"/>
                  <a:pt x="0" y="266786"/>
                  <a:pt x="0" y="171907"/>
                </a:cubicBezTo>
                <a:lnTo>
                  <a:pt x="0" y="171907"/>
                </a:lnTo>
                <a:cubicBezTo>
                  <a:pt x="0" y="77029"/>
                  <a:pt x="77029" y="0"/>
                  <a:pt x="171907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8" name="Text 6"/>
          <p:cNvSpPr/>
          <p:nvPr/>
        </p:nvSpPr>
        <p:spPr>
          <a:xfrm>
            <a:off x="787148" y="1877951"/>
            <a:ext cx="171907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25994" y="1856462"/>
            <a:ext cx="9315236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强backbone下结构增益有限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25994" y="2200277"/>
            <a:ext cx="9304492" cy="279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ResNet-50组中，</a:t>
            </a:r>
            <a:r>
              <a:rPr lang="en-US" sz="135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PSPNet与FCN性能接近</a:t>
            </a: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（mIoU差&lt;0.01%），表明强backbone的基础特征提取能力足以弥补结构差异。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53248" y="2608557"/>
            <a:ext cx="343815" cy="343815"/>
          </a:xfrm>
          <a:custGeom>
            <a:avLst/>
            <a:gdLst/>
            <a:ahLst/>
            <a:cxnLst/>
            <a:rect l="l" t="t" r="r" b="b"/>
            <a:pathLst>
              <a:path w="343815" h="343815">
                <a:moveTo>
                  <a:pt x="171907" y="0"/>
                </a:moveTo>
                <a:lnTo>
                  <a:pt x="171907" y="0"/>
                </a:lnTo>
                <a:cubicBezTo>
                  <a:pt x="266786" y="0"/>
                  <a:pt x="343815" y="77029"/>
                  <a:pt x="343815" y="171907"/>
                </a:cubicBezTo>
                <a:lnTo>
                  <a:pt x="343815" y="171907"/>
                </a:lnTo>
                <a:cubicBezTo>
                  <a:pt x="343815" y="266786"/>
                  <a:pt x="266786" y="343815"/>
                  <a:pt x="171907" y="343815"/>
                </a:cubicBezTo>
                <a:lnTo>
                  <a:pt x="171907" y="343815"/>
                </a:lnTo>
                <a:cubicBezTo>
                  <a:pt x="77029" y="343815"/>
                  <a:pt x="0" y="266786"/>
                  <a:pt x="0" y="171907"/>
                </a:cubicBezTo>
                <a:lnTo>
                  <a:pt x="0" y="171907"/>
                </a:lnTo>
                <a:cubicBezTo>
                  <a:pt x="0" y="77029"/>
                  <a:pt x="77029" y="0"/>
                  <a:pt x="171907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2" name="Text 10"/>
          <p:cNvSpPr/>
          <p:nvPr/>
        </p:nvSpPr>
        <p:spPr>
          <a:xfrm>
            <a:off x="770763" y="2630046"/>
            <a:ext cx="204140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125994" y="2608557"/>
            <a:ext cx="7907744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弱backbone下decoder更关键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25994" y="2952372"/>
            <a:ext cx="7896999" cy="279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ResNet-18组中，</a:t>
            </a:r>
            <a:r>
              <a:rPr lang="en-US" sz="135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DeepLabv3+优势显著</a:t>
            </a: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（mIoU领先16.2%），decoder结构在特征不足时作用更明显。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53248" y="3360653"/>
            <a:ext cx="343815" cy="343815"/>
          </a:xfrm>
          <a:custGeom>
            <a:avLst/>
            <a:gdLst/>
            <a:ahLst/>
            <a:cxnLst/>
            <a:rect l="l" t="t" r="r" b="b"/>
            <a:pathLst>
              <a:path w="343815" h="343815">
                <a:moveTo>
                  <a:pt x="171907" y="0"/>
                </a:moveTo>
                <a:lnTo>
                  <a:pt x="171907" y="0"/>
                </a:lnTo>
                <a:cubicBezTo>
                  <a:pt x="266786" y="0"/>
                  <a:pt x="343815" y="77029"/>
                  <a:pt x="343815" y="171907"/>
                </a:cubicBezTo>
                <a:lnTo>
                  <a:pt x="343815" y="171907"/>
                </a:lnTo>
                <a:cubicBezTo>
                  <a:pt x="343815" y="266786"/>
                  <a:pt x="266786" y="343815"/>
                  <a:pt x="171907" y="343815"/>
                </a:cubicBezTo>
                <a:lnTo>
                  <a:pt x="171907" y="343815"/>
                </a:lnTo>
                <a:cubicBezTo>
                  <a:pt x="77029" y="343815"/>
                  <a:pt x="0" y="266786"/>
                  <a:pt x="0" y="171907"/>
                </a:cubicBezTo>
                <a:lnTo>
                  <a:pt x="0" y="171907"/>
                </a:lnTo>
                <a:cubicBezTo>
                  <a:pt x="0" y="77029"/>
                  <a:pt x="77029" y="0"/>
                  <a:pt x="171907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6" name="Text 14"/>
          <p:cNvSpPr/>
          <p:nvPr/>
        </p:nvSpPr>
        <p:spPr>
          <a:xfrm>
            <a:off x="768212" y="3382141"/>
            <a:ext cx="214884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25994" y="3360653"/>
            <a:ext cx="6468019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batch size影响训练稳定性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25994" y="3704467"/>
            <a:ext cx="6457274" cy="279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小batch size（4）在CamVid上表现优于大batch size（8），</a:t>
            </a:r>
            <a:r>
              <a:rPr lang="en-US" sz="135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梯度噪声有助于泛化</a:t>
            </a: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34066" y="4383500"/>
            <a:ext cx="10656114" cy="1899578"/>
          </a:xfrm>
          <a:custGeom>
            <a:avLst/>
            <a:gdLst/>
            <a:ahLst/>
            <a:cxnLst/>
            <a:rect l="l" t="t" r="r" b="b"/>
            <a:pathLst>
              <a:path w="10656114" h="1899578">
                <a:moveTo>
                  <a:pt x="0" y="0"/>
                </a:moveTo>
                <a:lnTo>
                  <a:pt x="10656114" y="0"/>
                </a:lnTo>
                <a:lnTo>
                  <a:pt x="10656114" y="1899578"/>
                </a:lnTo>
                <a:lnTo>
                  <a:pt x="0" y="1899578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69365" y="4645531"/>
            <a:ext cx="290094" cy="257861"/>
          </a:xfrm>
          <a:custGeom>
            <a:avLst/>
            <a:gdLst/>
            <a:ahLst/>
            <a:cxnLst/>
            <a:rect l="l" t="t" r="r" b="b"/>
            <a:pathLst>
              <a:path w="290094" h="257861">
                <a:moveTo>
                  <a:pt x="112865" y="48903"/>
                </a:moveTo>
                <a:lnTo>
                  <a:pt x="112865" y="73883"/>
                </a:lnTo>
                <a:lnTo>
                  <a:pt x="113116" y="74135"/>
                </a:lnTo>
                <a:cubicBezTo>
                  <a:pt x="116390" y="32636"/>
                  <a:pt x="151091" y="0"/>
                  <a:pt x="193446" y="0"/>
                </a:cubicBezTo>
                <a:cubicBezTo>
                  <a:pt x="203569" y="0"/>
                  <a:pt x="213289" y="1863"/>
                  <a:pt x="222204" y="5288"/>
                </a:cubicBezTo>
                <a:cubicBezTo>
                  <a:pt x="227240" y="7202"/>
                  <a:pt x="228147" y="13598"/>
                  <a:pt x="224369" y="17426"/>
                </a:cubicBezTo>
                <a:lnTo>
                  <a:pt x="179697" y="62098"/>
                </a:lnTo>
                <a:cubicBezTo>
                  <a:pt x="178186" y="63609"/>
                  <a:pt x="177330" y="65674"/>
                  <a:pt x="177330" y="67789"/>
                </a:cubicBezTo>
                <a:lnTo>
                  <a:pt x="177330" y="88640"/>
                </a:lnTo>
                <a:cubicBezTo>
                  <a:pt x="177330" y="93072"/>
                  <a:pt x="180956" y="96698"/>
                  <a:pt x="185388" y="96698"/>
                </a:cubicBezTo>
                <a:lnTo>
                  <a:pt x="206239" y="96698"/>
                </a:lnTo>
                <a:cubicBezTo>
                  <a:pt x="208354" y="96698"/>
                  <a:pt x="210419" y="95842"/>
                  <a:pt x="211930" y="94331"/>
                </a:cubicBezTo>
                <a:lnTo>
                  <a:pt x="256602" y="49658"/>
                </a:lnTo>
                <a:cubicBezTo>
                  <a:pt x="260430" y="45831"/>
                  <a:pt x="266826" y="46788"/>
                  <a:pt x="268740" y="51824"/>
                </a:cubicBezTo>
                <a:cubicBezTo>
                  <a:pt x="272164" y="60738"/>
                  <a:pt x="274028" y="70459"/>
                  <a:pt x="274028" y="80582"/>
                </a:cubicBezTo>
                <a:cubicBezTo>
                  <a:pt x="274028" y="111102"/>
                  <a:pt x="257055" y="137694"/>
                  <a:pt x="231974" y="151342"/>
                </a:cubicBezTo>
                <a:lnTo>
                  <a:pt x="273021" y="192389"/>
                </a:lnTo>
                <a:cubicBezTo>
                  <a:pt x="282439" y="201807"/>
                  <a:pt x="282439" y="217117"/>
                  <a:pt x="273021" y="226585"/>
                </a:cubicBezTo>
                <a:lnTo>
                  <a:pt x="242752" y="256854"/>
                </a:lnTo>
                <a:cubicBezTo>
                  <a:pt x="233334" y="266272"/>
                  <a:pt x="218024" y="266272"/>
                  <a:pt x="208555" y="256854"/>
                </a:cubicBezTo>
                <a:lnTo>
                  <a:pt x="145097" y="193396"/>
                </a:lnTo>
                <a:cubicBezTo>
                  <a:pt x="131298" y="179596"/>
                  <a:pt x="128175" y="159199"/>
                  <a:pt x="135780" y="142378"/>
                </a:cubicBezTo>
                <a:lnTo>
                  <a:pt x="90100" y="96698"/>
                </a:lnTo>
                <a:lnTo>
                  <a:pt x="65120" y="96698"/>
                </a:lnTo>
                <a:cubicBezTo>
                  <a:pt x="59731" y="96698"/>
                  <a:pt x="54695" y="94029"/>
                  <a:pt x="51723" y="89546"/>
                </a:cubicBezTo>
                <a:lnTo>
                  <a:pt x="11785" y="29664"/>
                </a:lnTo>
                <a:cubicBezTo>
                  <a:pt x="9670" y="26491"/>
                  <a:pt x="10073" y="22210"/>
                  <a:pt x="12792" y="19491"/>
                </a:cubicBezTo>
                <a:lnTo>
                  <a:pt x="35657" y="-3374"/>
                </a:lnTo>
                <a:cubicBezTo>
                  <a:pt x="38377" y="-6094"/>
                  <a:pt x="42608" y="-6497"/>
                  <a:pt x="45831" y="-4382"/>
                </a:cubicBezTo>
                <a:lnTo>
                  <a:pt x="105713" y="35506"/>
                </a:lnTo>
                <a:cubicBezTo>
                  <a:pt x="110195" y="38478"/>
                  <a:pt x="112865" y="43514"/>
                  <a:pt x="112865" y="48903"/>
                </a:cubicBezTo>
                <a:close/>
                <a:moveTo>
                  <a:pt x="108584" y="149378"/>
                </a:moveTo>
                <a:cubicBezTo>
                  <a:pt x="105411" y="168013"/>
                  <a:pt x="109792" y="187705"/>
                  <a:pt x="121880" y="203469"/>
                </a:cubicBezTo>
                <a:lnTo>
                  <a:pt x="74034" y="251264"/>
                </a:lnTo>
                <a:cubicBezTo>
                  <a:pt x="59882" y="265416"/>
                  <a:pt x="36916" y="265416"/>
                  <a:pt x="22764" y="251264"/>
                </a:cubicBezTo>
                <a:cubicBezTo>
                  <a:pt x="8612" y="237111"/>
                  <a:pt x="8612" y="214146"/>
                  <a:pt x="22764" y="199994"/>
                </a:cubicBezTo>
                <a:lnTo>
                  <a:pt x="90957" y="131801"/>
                </a:lnTo>
                <a:lnTo>
                  <a:pt x="108584" y="149429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1" name="Text 19"/>
          <p:cNvSpPr/>
          <p:nvPr/>
        </p:nvSpPr>
        <p:spPr>
          <a:xfrm>
            <a:off x="1104506" y="4602680"/>
            <a:ext cx="1676098" cy="34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3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工程实践指导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80109" y="5161253"/>
            <a:ext cx="193396" cy="193396"/>
          </a:xfrm>
          <a:custGeom>
            <a:avLst/>
            <a:gdLst/>
            <a:ahLst/>
            <a:cxnLst/>
            <a:rect l="l" t="t" r="r" b="b"/>
            <a:pathLst>
              <a:path w="193396" h="193396">
                <a:moveTo>
                  <a:pt x="96698" y="193396"/>
                </a:moveTo>
                <a:cubicBezTo>
                  <a:pt x="150067" y="193396"/>
                  <a:pt x="193396" y="150067"/>
                  <a:pt x="193396" y="96698"/>
                </a:cubicBezTo>
                <a:cubicBezTo>
                  <a:pt x="193396" y="43329"/>
                  <a:pt x="150067" y="0"/>
                  <a:pt x="96698" y="0"/>
                </a:cubicBezTo>
                <a:cubicBezTo>
                  <a:pt x="43329" y="0"/>
                  <a:pt x="0" y="43329"/>
                  <a:pt x="0" y="96698"/>
                </a:cubicBezTo>
                <a:cubicBezTo>
                  <a:pt x="0" y="150067"/>
                  <a:pt x="43329" y="193396"/>
                  <a:pt x="96698" y="193396"/>
                </a:cubicBezTo>
                <a:close/>
                <a:moveTo>
                  <a:pt x="128578" y="80342"/>
                </a:moveTo>
                <a:lnTo>
                  <a:pt x="98360" y="128691"/>
                </a:lnTo>
                <a:cubicBezTo>
                  <a:pt x="96773" y="131222"/>
                  <a:pt x="94054" y="132809"/>
                  <a:pt x="91070" y="132960"/>
                </a:cubicBezTo>
                <a:cubicBezTo>
                  <a:pt x="88086" y="133111"/>
                  <a:pt x="85215" y="131751"/>
                  <a:pt x="83440" y="129334"/>
                </a:cubicBezTo>
                <a:lnTo>
                  <a:pt x="65309" y="105159"/>
                </a:lnTo>
                <a:cubicBezTo>
                  <a:pt x="62287" y="101155"/>
                  <a:pt x="63118" y="95489"/>
                  <a:pt x="67122" y="92467"/>
                </a:cubicBezTo>
                <a:cubicBezTo>
                  <a:pt x="71126" y="89446"/>
                  <a:pt x="76792" y="90277"/>
                  <a:pt x="79814" y="94281"/>
                </a:cubicBezTo>
                <a:lnTo>
                  <a:pt x="90012" y="107879"/>
                </a:lnTo>
                <a:lnTo>
                  <a:pt x="113205" y="70748"/>
                </a:lnTo>
                <a:cubicBezTo>
                  <a:pt x="115849" y="66518"/>
                  <a:pt x="121439" y="65196"/>
                  <a:pt x="125707" y="67877"/>
                </a:cubicBezTo>
                <a:cubicBezTo>
                  <a:pt x="129976" y="70559"/>
                  <a:pt x="131260" y="76112"/>
                  <a:pt x="128578" y="8038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3" name="Text 21"/>
          <p:cNvSpPr/>
          <p:nvPr/>
        </p:nvSpPr>
        <p:spPr>
          <a:xfrm>
            <a:off x="1023924" y="5118276"/>
            <a:ext cx="5490295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模型选择：</a:t>
            </a: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根据backbone强度权衡结构复杂度，避免盲目追求复杂架构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80109" y="5505068"/>
            <a:ext cx="193396" cy="193396"/>
          </a:xfrm>
          <a:custGeom>
            <a:avLst/>
            <a:gdLst/>
            <a:ahLst/>
            <a:cxnLst/>
            <a:rect l="l" t="t" r="r" b="b"/>
            <a:pathLst>
              <a:path w="193396" h="193396">
                <a:moveTo>
                  <a:pt x="96698" y="193396"/>
                </a:moveTo>
                <a:cubicBezTo>
                  <a:pt x="150067" y="193396"/>
                  <a:pt x="193396" y="150067"/>
                  <a:pt x="193396" y="96698"/>
                </a:cubicBezTo>
                <a:cubicBezTo>
                  <a:pt x="193396" y="43329"/>
                  <a:pt x="150067" y="0"/>
                  <a:pt x="96698" y="0"/>
                </a:cubicBezTo>
                <a:cubicBezTo>
                  <a:pt x="43329" y="0"/>
                  <a:pt x="0" y="43329"/>
                  <a:pt x="0" y="96698"/>
                </a:cubicBezTo>
                <a:cubicBezTo>
                  <a:pt x="0" y="150067"/>
                  <a:pt x="43329" y="193396"/>
                  <a:pt x="96698" y="193396"/>
                </a:cubicBezTo>
                <a:close/>
                <a:moveTo>
                  <a:pt x="128578" y="80342"/>
                </a:moveTo>
                <a:lnTo>
                  <a:pt x="98360" y="128691"/>
                </a:lnTo>
                <a:cubicBezTo>
                  <a:pt x="96773" y="131222"/>
                  <a:pt x="94054" y="132809"/>
                  <a:pt x="91070" y="132960"/>
                </a:cubicBezTo>
                <a:cubicBezTo>
                  <a:pt x="88086" y="133111"/>
                  <a:pt x="85215" y="131751"/>
                  <a:pt x="83440" y="129334"/>
                </a:cubicBezTo>
                <a:lnTo>
                  <a:pt x="65309" y="105159"/>
                </a:lnTo>
                <a:cubicBezTo>
                  <a:pt x="62287" y="101155"/>
                  <a:pt x="63118" y="95489"/>
                  <a:pt x="67122" y="92467"/>
                </a:cubicBezTo>
                <a:cubicBezTo>
                  <a:pt x="71126" y="89446"/>
                  <a:pt x="76792" y="90277"/>
                  <a:pt x="79814" y="94281"/>
                </a:cubicBezTo>
                <a:lnTo>
                  <a:pt x="90012" y="107879"/>
                </a:lnTo>
                <a:lnTo>
                  <a:pt x="113205" y="70748"/>
                </a:lnTo>
                <a:cubicBezTo>
                  <a:pt x="115849" y="66518"/>
                  <a:pt x="121439" y="65196"/>
                  <a:pt x="125707" y="67877"/>
                </a:cubicBezTo>
                <a:cubicBezTo>
                  <a:pt x="129976" y="70559"/>
                  <a:pt x="131260" y="76112"/>
                  <a:pt x="128578" y="8038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5" name="Text 23"/>
          <p:cNvSpPr/>
          <p:nvPr/>
        </p:nvSpPr>
        <p:spPr>
          <a:xfrm>
            <a:off x="1023924" y="5462091"/>
            <a:ext cx="4834898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超参数调优：</a:t>
            </a: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小数据集上优先考虑小batch size配合学习率调整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80109" y="5848883"/>
            <a:ext cx="193396" cy="193396"/>
          </a:xfrm>
          <a:custGeom>
            <a:avLst/>
            <a:gdLst/>
            <a:ahLst/>
            <a:cxnLst/>
            <a:rect l="l" t="t" r="r" b="b"/>
            <a:pathLst>
              <a:path w="193396" h="193396">
                <a:moveTo>
                  <a:pt x="96698" y="193396"/>
                </a:moveTo>
                <a:cubicBezTo>
                  <a:pt x="150067" y="193396"/>
                  <a:pt x="193396" y="150067"/>
                  <a:pt x="193396" y="96698"/>
                </a:cubicBezTo>
                <a:cubicBezTo>
                  <a:pt x="193396" y="43329"/>
                  <a:pt x="150067" y="0"/>
                  <a:pt x="96698" y="0"/>
                </a:cubicBezTo>
                <a:cubicBezTo>
                  <a:pt x="43329" y="0"/>
                  <a:pt x="0" y="43329"/>
                  <a:pt x="0" y="96698"/>
                </a:cubicBezTo>
                <a:cubicBezTo>
                  <a:pt x="0" y="150067"/>
                  <a:pt x="43329" y="193396"/>
                  <a:pt x="96698" y="193396"/>
                </a:cubicBezTo>
                <a:close/>
                <a:moveTo>
                  <a:pt x="128578" y="80342"/>
                </a:moveTo>
                <a:lnTo>
                  <a:pt x="98360" y="128691"/>
                </a:lnTo>
                <a:cubicBezTo>
                  <a:pt x="96773" y="131222"/>
                  <a:pt x="94054" y="132809"/>
                  <a:pt x="91070" y="132960"/>
                </a:cubicBezTo>
                <a:cubicBezTo>
                  <a:pt x="88086" y="133111"/>
                  <a:pt x="85215" y="131751"/>
                  <a:pt x="83440" y="129334"/>
                </a:cubicBezTo>
                <a:lnTo>
                  <a:pt x="65309" y="105159"/>
                </a:lnTo>
                <a:cubicBezTo>
                  <a:pt x="62287" y="101155"/>
                  <a:pt x="63118" y="95489"/>
                  <a:pt x="67122" y="92467"/>
                </a:cubicBezTo>
                <a:cubicBezTo>
                  <a:pt x="71126" y="89446"/>
                  <a:pt x="76792" y="90277"/>
                  <a:pt x="79814" y="94281"/>
                </a:cubicBezTo>
                <a:lnTo>
                  <a:pt x="90012" y="107879"/>
                </a:lnTo>
                <a:lnTo>
                  <a:pt x="113205" y="70748"/>
                </a:lnTo>
                <a:cubicBezTo>
                  <a:pt x="115849" y="66518"/>
                  <a:pt x="121439" y="65196"/>
                  <a:pt x="125707" y="67877"/>
                </a:cubicBezTo>
                <a:cubicBezTo>
                  <a:pt x="129976" y="70559"/>
                  <a:pt x="131260" y="76112"/>
                  <a:pt x="128578" y="8038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7" name="Text 25"/>
          <p:cNvSpPr/>
          <p:nvPr/>
        </p:nvSpPr>
        <p:spPr>
          <a:xfrm>
            <a:off x="1023924" y="5805906"/>
            <a:ext cx="5146480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资源分配：</a:t>
            </a: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有限计算资源下，优先投资backbone深度而非复杂结构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1316750" y="1121696"/>
            <a:ext cx="4499678" cy="4693074"/>
          </a:xfrm>
          <a:custGeom>
            <a:avLst/>
            <a:gdLst/>
            <a:ahLst/>
            <a:cxnLst/>
            <a:rect l="l" t="t" r="r" b="b"/>
            <a:pathLst>
              <a:path w="4499678" h="4693074">
                <a:moveTo>
                  <a:pt x="0" y="0"/>
                </a:moveTo>
                <a:lnTo>
                  <a:pt x="4499678" y="0"/>
                </a:lnTo>
                <a:lnTo>
                  <a:pt x="4499678" y="4693074"/>
                </a:lnTo>
                <a:lnTo>
                  <a:pt x="0" y="4693074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11568164" y="1383717"/>
            <a:ext cx="257861" cy="257861"/>
          </a:xfrm>
          <a:custGeom>
            <a:avLst/>
            <a:gdLst/>
            <a:ahLst/>
            <a:cxnLst/>
            <a:rect l="l" t="t" r="r" b="b"/>
            <a:pathLst>
              <a:path w="257861" h="257861">
                <a:moveTo>
                  <a:pt x="128931" y="0"/>
                </a:moveTo>
                <a:cubicBezTo>
                  <a:pt x="136334" y="0"/>
                  <a:pt x="143133" y="4079"/>
                  <a:pt x="146659" y="10576"/>
                </a:cubicBezTo>
                <a:lnTo>
                  <a:pt x="255444" y="212030"/>
                </a:lnTo>
                <a:cubicBezTo>
                  <a:pt x="258818" y="218275"/>
                  <a:pt x="258667" y="225830"/>
                  <a:pt x="255041" y="231924"/>
                </a:cubicBezTo>
                <a:cubicBezTo>
                  <a:pt x="251415" y="238018"/>
                  <a:pt x="244817" y="241745"/>
                  <a:pt x="237716" y="241745"/>
                </a:cubicBezTo>
                <a:lnTo>
                  <a:pt x="20145" y="241745"/>
                </a:lnTo>
                <a:cubicBezTo>
                  <a:pt x="13044" y="241745"/>
                  <a:pt x="6497" y="238018"/>
                  <a:pt x="2820" y="231924"/>
                </a:cubicBezTo>
                <a:cubicBezTo>
                  <a:pt x="-856" y="225830"/>
                  <a:pt x="-957" y="218275"/>
                  <a:pt x="2417" y="212030"/>
                </a:cubicBezTo>
                <a:lnTo>
                  <a:pt x="111203" y="10576"/>
                </a:lnTo>
                <a:cubicBezTo>
                  <a:pt x="114728" y="4079"/>
                  <a:pt x="121527" y="0"/>
                  <a:pt x="128931" y="0"/>
                </a:cubicBezTo>
                <a:close/>
                <a:moveTo>
                  <a:pt x="128931" y="84611"/>
                </a:moveTo>
                <a:cubicBezTo>
                  <a:pt x="122232" y="84611"/>
                  <a:pt x="116843" y="90000"/>
                  <a:pt x="116843" y="96698"/>
                </a:cubicBezTo>
                <a:lnTo>
                  <a:pt x="116843" y="153105"/>
                </a:lnTo>
                <a:cubicBezTo>
                  <a:pt x="116843" y="159803"/>
                  <a:pt x="122232" y="165192"/>
                  <a:pt x="128931" y="165192"/>
                </a:cubicBezTo>
                <a:cubicBezTo>
                  <a:pt x="135629" y="165192"/>
                  <a:pt x="141018" y="159803"/>
                  <a:pt x="141018" y="153105"/>
                </a:cubicBezTo>
                <a:lnTo>
                  <a:pt x="141018" y="96698"/>
                </a:lnTo>
                <a:cubicBezTo>
                  <a:pt x="141018" y="90000"/>
                  <a:pt x="135629" y="84611"/>
                  <a:pt x="128931" y="84611"/>
                </a:cubicBezTo>
                <a:close/>
                <a:moveTo>
                  <a:pt x="142378" y="193396"/>
                </a:moveTo>
                <a:cubicBezTo>
                  <a:pt x="142684" y="188405"/>
                  <a:pt x="140194" y="183656"/>
                  <a:pt x="135915" y="181067"/>
                </a:cubicBezTo>
                <a:cubicBezTo>
                  <a:pt x="131637" y="178479"/>
                  <a:pt x="126275" y="178479"/>
                  <a:pt x="121996" y="181067"/>
                </a:cubicBezTo>
                <a:cubicBezTo>
                  <a:pt x="117717" y="183656"/>
                  <a:pt x="115228" y="188405"/>
                  <a:pt x="115534" y="193396"/>
                </a:cubicBezTo>
                <a:cubicBezTo>
                  <a:pt x="115228" y="198387"/>
                  <a:pt x="117717" y="203136"/>
                  <a:pt x="121996" y="205724"/>
                </a:cubicBezTo>
                <a:cubicBezTo>
                  <a:pt x="126275" y="208313"/>
                  <a:pt x="131637" y="208313"/>
                  <a:pt x="135915" y="205724"/>
                </a:cubicBezTo>
                <a:cubicBezTo>
                  <a:pt x="140194" y="203136"/>
                  <a:pt x="142684" y="198387"/>
                  <a:pt x="142378" y="193396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0" name="Text 28"/>
          <p:cNvSpPr/>
          <p:nvPr/>
        </p:nvSpPr>
        <p:spPr>
          <a:xfrm>
            <a:off x="11987188" y="1340876"/>
            <a:ext cx="1418237" cy="34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3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研究局限性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1535931" y="1856462"/>
            <a:ext cx="4061314" cy="1160375"/>
          </a:xfrm>
          <a:custGeom>
            <a:avLst/>
            <a:gdLst/>
            <a:ahLst/>
            <a:cxnLst/>
            <a:rect l="l" t="t" r="r" b="b"/>
            <a:pathLst>
              <a:path w="4061314" h="1160375">
                <a:moveTo>
                  <a:pt x="0" y="0"/>
                </a:moveTo>
                <a:lnTo>
                  <a:pt x="4061314" y="0"/>
                </a:lnTo>
                <a:lnTo>
                  <a:pt x="4061314" y="1160375"/>
                </a:lnTo>
                <a:lnTo>
                  <a:pt x="0" y="1160375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2" name="Shape 30"/>
          <p:cNvSpPr/>
          <p:nvPr/>
        </p:nvSpPr>
        <p:spPr>
          <a:xfrm>
            <a:off x="11686350" y="2028370"/>
            <a:ext cx="171907" cy="171907"/>
          </a:xfrm>
          <a:custGeom>
            <a:avLst/>
            <a:gdLst/>
            <a:ahLst/>
            <a:cxnLst/>
            <a:rect l="l" t="t" r="r" b="b"/>
            <a:pathLst>
              <a:path w="171907" h="171907">
                <a:moveTo>
                  <a:pt x="85954" y="171907"/>
                </a:moveTo>
                <a:cubicBezTo>
                  <a:pt x="133393" y="171907"/>
                  <a:pt x="171907" y="133393"/>
                  <a:pt x="171907" y="85954"/>
                </a:cubicBezTo>
                <a:cubicBezTo>
                  <a:pt x="171907" y="38515"/>
                  <a:pt x="133393" y="0"/>
                  <a:pt x="85954" y="0"/>
                </a:cubicBezTo>
                <a:cubicBezTo>
                  <a:pt x="38515" y="0"/>
                  <a:pt x="0" y="38515"/>
                  <a:pt x="0" y="85954"/>
                </a:cubicBezTo>
                <a:cubicBezTo>
                  <a:pt x="0" y="133393"/>
                  <a:pt x="38515" y="171907"/>
                  <a:pt x="85954" y="171907"/>
                </a:cubicBezTo>
                <a:close/>
                <a:moveTo>
                  <a:pt x="56071" y="56071"/>
                </a:moveTo>
                <a:cubicBezTo>
                  <a:pt x="59227" y="52915"/>
                  <a:pt x="64331" y="52915"/>
                  <a:pt x="67454" y="56071"/>
                </a:cubicBezTo>
                <a:lnTo>
                  <a:pt x="85920" y="74538"/>
                </a:lnTo>
                <a:lnTo>
                  <a:pt x="104387" y="56071"/>
                </a:lnTo>
                <a:cubicBezTo>
                  <a:pt x="107543" y="52915"/>
                  <a:pt x="112646" y="52915"/>
                  <a:pt x="115769" y="56071"/>
                </a:cubicBezTo>
                <a:cubicBezTo>
                  <a:pt x="118891" y="59227"/>
                  <a:pt x="118925" y="64331"/>
                  <a:pt x="115769" y="67454"/>
                </a:cubicBezTo>
                <a:lnTo>
                  <a:pt x="97302" y="85920"/>
                </a:lnTo>
                <a:lnTo>
                  <a:pt x="115769" y="104387"/>
                </a:lnTo>
                <a:cubicBezTo>
                  <a:pt x="118925" y="107543"/>
                  <a:pt x="118925" y="112646"/>
                  <a:pt x="115769" y="115769"/>
                </a:cubicBezTo>
                <a:cubicBezTo>
                  <a:pt x="112613" y="118891"/>
                  <a:pt x="107509" y="118925"/>
                  <a:pt x="104387" y="115769"/>
                </a:cubicBezTo>
                <a:lnTo>
                  <a:pt x="85920" y="97302"/>
                </a:lnTo>
                <a:lnTo>
                  <a:pt x="67454" y="115769"/>
                </a:lnTo>
                <a:cubicBezTo>
                  <a:pt x="64297" y="118925"/>
                  <a:pt x="59194" y="118925"/>
                  <a:pt x="56071" y="115769"/>
                </a:cubicBezTo>
                <a:cubicBezTo>
                  <a:pt x="52949" y="112613"/>
                  <a:pt x="52915" y="107509"/>
                  <a:pt x="56071" y="104387"/>
                </a:cubicBezTo>
                <a:lnTo>
                  <a:pt x="74538" y="85920"/>
                </a:lnTo>
                <a:lnTo>
                  <a:pt x="56071" y="67454"/>
                </a:lnTo>
                <a:cubicBezTo>
                  <a:pt x="52915" y="64297"/>
                  <a:pt x="52915" y="59194"/>
                  <a:pt x="56071" y="56071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3" name="Text 31"/>
          <p:cNvSpPr/>
          <p:nvPr/>
        </p:nvSpPr>
        <p:spPr>
          <a:xfrm>
            <a:off x="11879746" y="1985393"/>
            <a:ext cx="3674522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单次训练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664862" y="2329208"/>
            <a:ext cx="3889406" cy="5586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4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所有实验仅进行一次训练，缺乏多次运行统计，结果存在随机性影响。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1535931" y="3145768"/>
            <a:ext cx="4061314" cy="1160375"/>
          </a:xfrm>
          <a:custGeom>
            <a:avLst/>
            <a:gdLst/>
            <a:ahLst/>
            <a:cxnLst/>
            <a:rect l="l" t="t" r="r" b="b"/>
            <a:pathLst>
              <a:path w="4061314" h="1160375">
                <a:moveTo>
                  <a:pt x="0" y="0"/>
                </a:moveTo>
                <a:lnTo>
                  <a:pt x="4061314" y="0"/>
                </a:lnTo>
                <a:lnTo>
                  <a:pt x="4061314" y="1160375"/>
                </a:lnTo>
                <a:lnTo>
                  <a:pt x="0" y="1160375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6" name="Shape 34"/>
          <p:cNvSpPr/>
          <p:nvPr/>
        </p:nvSpPr>
        <p:spPr>
          <a:xfrm>
            <a:off x="11686350" y="3317676"/>
            <a:ext cx="171907" cy="171907"/>
          </a:xfrm>
          <a:custGeom>
            <a:avLst/>
            <a:gdLst/>
            <a:ahLst/>
            <a:cxnLst/>
            <a:rect l="l" t="t" r="r" b="b"/>
            <a:pathLst>
              <a:path w="171907" h="171907">
                <a:moveTo>
                  <a:pt x="85954" y="171907"/>
                </a:moveTo>
                <a:cubicBezTo>
                  <a:pt x="133393" y="171907"/>
                  <a:pt x="171907" y="133393"/>
                  <a:pt x="171907" y="85954"/>
                </a:cubicBezTo>
                <a:cubicBezTo>
                  <a:pt x="171907" y="38515"/>
                  <a:pt x="133393" y="0"/>
                  <a:pt x="85954" y="0"/>
                </a:cubicBezTo>
                <a:cubicBezTo>
                  <a:pt x="38515" y="0"/>
                  <a:pt x="0" y="38515"/>
                  <a:pt x="0" y="85954"/>
                </a:cubicBezTo>
                <a:cubicBezTo>
                  <a:pt x="0" y="133393"/>
                  <a:pt x="38515" y="171907"/>
                  <a:pt x="85954" y="171907"/>
                </a:cubicBezTo>
                <a:close/>
                <a:moveTo>
                  <a:pt x="56071" y="56071"/>
                </a:moveTo>
                <a:cubicBezTo>
                  <a:pt x="59227" y="52915"/>
                  <a:pt x="64331" y="52915"/>
                  <a:pt x="67454" y="56071"/>
                </a:cubicBezTo>
                <a:lnTo>
                  <a:pt x="85920" y="74538"/>
                </a:lnTo>
                <a:lnTo>
                  <a:pt x="104387" y="56071"/>
                </a:lnTo>
                <a:cubicBezTo>
                  <a:pt x="107543" y="52915"/>
                  <a:pt x="112646" y="52915"/>
                  <a:pt x="115769" y="56071"/>
                </a:cubicBezTo>
                <a:cubicBezTo>
                  <a:pt x="118891" y="59227"/>
                  <a:pt x="118925" y="64331"/>
                  <a:pt x="115769" y="67454"/>
                </a:cubicBezTo>
                <a:lnTo>
                  <a:pt x="97302" y="85920"/>
                </a:lnTo>
                <a:lnTo>
                  <a:pt x="115769" y="104387"/>
                </a:lnTo>
                <a:cubicBezTo>
                  <a:pt x="118925" y="107543"/>
                  <a:pt x="118925" y="112646"/>
                  <a:pt x="115769" y="115769"/>
                </a:cubicBezTo>
                <a:cubicBezTo>
                  <a:pt x="112613" y="118891"/>
                  <a:pt x="107509" y="118925"/>
                  <a:pt x="104387" y="115769"/>
                </a:cubicBezTo>
                <a:lnTo>
                  <a:pt x="85920" y="97302"/>
                </a:lnTo>
                <a:lnTo>
                  <a:pt x="67454" y="115769"/>
                </a:lnTo>
                <a:cubicBezTo>
                  <a:pt x="64297" y="118925"/>
                  <a:pt x="59194" y="118925"/>
                  <a:pt x="56071" y="115769"/>
                </a:cubicBezTo>
                <a:cubicBezTo>
                  <a:pt x="52949" y="112613"/>
                  <a:pt x="52915" y="107509"/>
                  <a:pt x="56071" y="104387"/>
                </a:cubicBezTo>
                <a:lnTo>
                  <a:pt x="74538" y="85920"/>
                </a:lnTo>
                <a:lnTo>
                  <a:pt x="56071" y="67454"/>
                </a:lnTo>
                <a:cubicBezTo>
                  <a:pt x="52915" y="64297"/>
                  <a:pt x="52915" y="59194"/>
                  <a:pt x="56071" y="56071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7" name="Text 35"/>
          <p:cNvSpPr/>
          <p:nvPr/>
        </p:nvSpPr>
        <p:spPr>
          <a:xfrm>
            <a:off x="11879746" y="3274699"/>
            <a:ext cx="3674522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小规模数据集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1664862" y="3618514"/>
            <a:ext cx="3889406" cy="5586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4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CamVid仅701张图像，结论在更大规模数据集（如Cityscapes）上需验证。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1535931" y="4435074"/>
            <a:ext cx="4061314" cy="1160375"/>
          </a:xfrm>
          <a:custGeom>
            <a:avLst/>
            <a:gdLst/>
            <a:ahLst/>
            <a:cxnLst/>
            <a:rect l="l" t="t" r="r" b="b"/>
            <a:pathLst>
              <a:path w="4061314" h="1160375">
                <a:moveTo>
                  <a:pt x="0" y="0"/>
                </a:moveTo>
                <a:lnTo>
                  <a:pt x="4061314" y="0"/>
                </a:lnTo>
                <a:lnTo>
                  <a:pt x="4061314" y="1160375"/>
                </a:lnTo>
                <a:lnTo>
                  <a:pt x="0" y="1160375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0" name="Shape 38"/>
          <p:cNvSpPr/>
          <p:nvPr/>
        </p:nvSpPr>
        <p:spPr>
          <a:xfrm>
            <a:off x="11686350" y="4606982"/>
            <a:ext cx="171907" cy="171907"/>
          </a:xfrm>
          <a:custGeom>
            <a:avLst/>
            <a:gdLst/>
            <a:ahLst/>
            <a:cxnLst/>
            <a:rect l="l" t="t" r="r" b="b"/>
            <a:pathLst>
              <a:path w="171907" h="171907">
                <a:moveTo>
                  <a:pt x="85954" y="171907"/>
                </a:moveTo>
                <a:cubicBezTo>
                  <a:pt x="133393" y="171907"/>
                  <a:pt x="171907" y="133393"/>
                  <a:pt x="171907" y="85954"/>
                </a:cubicBezTo>
                <a:cubicBezTo>
                  <a:pt x="171907" y="38515"/>
                  <a:pt x="133393" y="0"/>
                  <a:pt x="85954" y="0"/>
                </a:cubicBezTo>
                <a:cubicBezTo>
                  <a:pt x="38515" y="0"/>
                  <a:pt x="0" y="38515"/>
                  <a:pt x="0" y="85954"/>
                </a:cubicBezTo>
                <a:cubicBezTo>
                  <a:pt x="0" y="133393"/>
                  <a:pt x="38515" y="171907"/>
                  <a:pt x="85954" y="171907"/>
                </a:cubicBezTo>
                <a:close/>
                <a:moveTo>
                  <a:pt x="56071" y="56071"/>
                </a:moveTo>
                <a:cubicBezTo>
                  <a:pt x="59227" y="52915"/>
                  <a:pt x="64331" y="52915"/>
                  <a:pt x="67454" y="56071"/>
                </a:cubicBezTo>
                <a:lnTo>
                  <a:pt x="85920" y="74538"/>
                </a:lnTo>
                <a:lnTo>
                  <a:pt x="104387" y="56071"/>
                </a:lnTo>
                <a:cubicBezTo>
                  <a:pt x="107543" y="52915"/>
                  <a:pt x="112646" y="52915"/>
                  <a:pt x="115769" y="56071"/>
                </a:cubicBezTo>
                <a:cubicBezTo>
                  <a:pt x="118891" y="59227"/>
                  <a:pt x="118925" y="64331"/>
                  <a:pt x="115769" y="67454"/>
                </a:cubicBezTo>
                <a:lnTo>
                  <a:pt x="97302" y="85920"/>
                </a:lnTo>
                <a:lnTo>
                  <a:pt x="115769" y="104387"/>
                </a:lnTo>
                <a:cubicBezTo>
                  <a:pt x="118925" y="107543"/>
                  <a:pt x="118925" y="112646"/>
                  <a:pt x="115769" y="115769"/>
                </a:cubicBezTo>
                <a:cubicBezTo>
                  <a:pt x="112613" y="118891"/>
                  <a:pt x="107509" y="118925"/>
                  <a:pt x="104387" y="115769"/>
                </a:cubicBezTo>
                <a:lnTo>
                  <a:pt x="85920" y="97302"/>
                </a:lnTo>
                <a:lnTo>
                  <a:pt x="67454" y="115769"/>
                </a:lnTo>
                <a:cubicBezTo>
                  <a:pt x="64297" y="118925"/>
                  <a:pt x="59194" y="118925"/>
                  <a:pt x="56071" y="115769"/>
                </a:cubicBezTo>
                <a:cubicBezTo>
                  <a:pt x="52949" y="112613"/>
                  <a:pt x="52915" y="107509"/>
                  <a:pt x="56071" y="104387"/>
                </a:cubicBezTo>
                <a:lnTo>
                  <a:pt x="74538" y="85920"/>
                </a:lnTo>
                <a:lnTo>
                  <a:pt x="56071" y="67454"/>
                </a:lnTo>
                <a:cubicBezTo>
                  <a:pt x="52915" y="64297"/>
                  <a:pt x="52915" y="59194"/>
                  <a:pt x="56071" y="56071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1" name="Text 39"/>
          <p:cNvSpPr/>
          <p:nvPr/>
        </p:nvSpPr>
        <p:spPr>
          <a:xfrm>
            <a:off x="11879746" y="4564005"/>
            <a:ext cx="3674522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单一任务场景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1664862" y="4907820"/>
            <a:ext cx="3889406" cy="5586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4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仅针对自动驾驶场景，结论在其他领域（医学、遥感）的泛化性未知。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1316750" y="5995133"/>
            <a:ext cx="4499678" cy="3007552"/>
          </a:xfrm>
          <a:custGeom>
            <a:avLst/>
            <a:gdLst/>
            <a:ahLst/>
            <a:cxnLst/>
            <a:rect l="l" t="t" r="r" b="b"/>
            <a:pathLst>
              <a:path w="4499678" h="3145907">
                <a:moveTo>
                  <a:pt x="0" y="0"/>
                </a:moveTo>
                <a:lnTo>
                  <a:pt x="4499678" y="0"/>
                </a:lnTo>
                <a:lnTo>
                  <a:pt x="4499678" y="3145907"/>
                </a:lnTo>
                <a:lnTo>
                  <a:pt x="0" y="3145907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11568164" y="6257163"/>
            <a:ext cx="257861" cy="257861"/>
          </a:xfrm>
          <a:custGeom>
            <a:avLst/>
            <a:gdLst/>
            <a:ahLst/>
            <a:cxnLst/>
            <a:rect l="l" t="t" r="r" b="b"/>
            <a:pathLst>
              <a:path w="257861" h="257861">
                <a:moveTo>
                  <a:pt x="64465" y="161163"/>
                </a:moveTo>
                <a:lnTo>
                  <a:pt x="12339" y="161163"/>
                </a:lnTo>
                <a:cubicBezTo>
                  <a:pt x="-201" y="161163"/>
                  <a:pt x="-7907" y="147515"/>
                  <a:pt x="-1461" y="136737"/>
                </a:cubicBezTo>
                <a:lnTo>
                  <a:pt x="25182" y="92316"/>
                </a:lnTo>
                <a:cubicBezTo>
                  <a:pt x="29563" y="85014"/>
                  <a:pt x="37420" y="80582"/>
                  <a:pt x="45932" y="80582"/>
                </a:cubicBezTo>
                <a:lnTo>
                  <a:pt x="93777" y="80582"/>
                </a:lnTo>
                <a:cubicBezTo>
                  <a:pt x="132104" y="15663"/>
                  <a:pt x="189266" y="12389"/>
                  <a:pt x="227492" y="17980"/>
                </a:cubicBezTo>
                <a:cubicBezTo>
                  <a:pt x="233939" y="18937"/>
                  <a:pt x="238975" y="23973"/>
                  <a:pt x="239881" y="30369"/>
                </a:cubicBezTo>
                <a:cubicBezTo>
                  <a:pt x="245472" y="68595"/>
                  <a:pt x="242198" y="125758"/>
                  <a:pt x="177280" y="164084"/>
                </a:cubicBezTo>
                <a:lnTo>
                  <a:pt x="177280" y="211930"/>
                </a:lnTo>
                <a:cubicBezTo>
                  <a:pt x="177280" y="220441"/>
                  <a:pt x="172848" y="228298"/>
                  <a:pt x="165545" y="232679"/>
                </a:cubicBezTo>
                <a:lnTo>
                  <a:pt x="121124" y="259322"/>
                </a:lnTo>
                <a:cubicBezTo>
                  <a:pt x="110397" y="265768"/>
                  <a:pt x="96698" y="258012"/>
                  <a:pt x="96698" y="245522"/>
                </a:cubicBezTo>
                <a:lnTo>
                  <a:pt x="96698" y="193396"/>
                </a:lnTo>
                <a:cubicBezTo>
                  <a:pt x="96698" y="175618"/>
                  <a:pt x="82244" y="161163"/>
                  <a:pt x="64465" y="161163"/>
                </a:cubicBezTo>
                <a:lnTo>
                  <a:pt x="64415" y="161163"/>
                </a:lnTo>
                <a:close/>
                <a:moveTo>
                  <a:pt x="201454" y="80582"/>
                </a:moveTo>
                <a:cubicBezTo>
                  <a:pt x="201454" y="67239"/>
                  <a:pt x="190622" y="56407"/>
                  <a:pt x="177280" y="56407"/>
                </a:cubicBezTo>
                <a:cubicBezTo>
                  <a:pt x="163937" y="56407"/>
                  <a:pt x="153105" y="67239"/>
                  <a:pt x="153105" y="80582"/>
                </a:cubicBezTo>
                <a:cubicBezTo>
                  <a:pt x="153105" y="93924"/>
                  <a:pt x="163937" y="104756"/>
                  <a:pt x="177280" y="104756"/>
                </a:cubicBezTo>
                <a:cubicBezTo>
                  <a:pt x="190622" y="104756"/>
                  <a:pt x="201454" y="93924"/>
                  <a:pt x="201454" y="80582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5" name="Text 43"/>
          <p:cNvSpPr/>
          <p:nvPr/>
        </p:nvSpPr>
        <p:spPr>
          <a:xfrm>
            <a:off x="11987188" y="6214312"/>
            <a:ext cx="1676098" cy="34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3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未来改进方向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1552048" y="6772886"/>
            <a:ext cx="193396" cy="193396"/>
          </a:xfrm>
          <a:custGeom>
            <a:avLst/>
            <a:gdLst/>
            <a:ahLst/>
            <a:cxnLst/>
            <a:rect l="l" t="t" r="r" b="b"/>
            <a:pathLst>
              <a:path w="193396" h="193396">
                <a:moveTo>
                  <a:pt x="189845" y="105235"/>
                </a:moveTo>
                <a:cubicBezTo>
                  <a:pt x="194567" y="100513"/>
                  <a:pt x="194567" y="92845"/>
                  <a:pt x="189845" y="88124"/>
                </a:cubicBezTo>
                <a:lnTo>
                  <a:pt x="129409" y="27687"/>
                </a:lnTo>
                <a:cubicBezTo>
                  <a:pt x="124687" y="22966"/>
                  <a:pt x="117020" y="22966"/>
                  <a:pt x="112298" y="27687"/>
                </a:cubicBezTo>
                <a:cubicBezTo>
                  <a:pt x="107576" y="32409"/>
                  <a:pt x="107576" y="40077"/>
                  <a:pt x="112298" y="44798"/>
                </a:cubicBezTo>
                <a:lnTo>
                  <a:pt x="152110" y="84611"/>
                </a:lnTo>
                <a:lnTo>
                  <a:pt x="12087" y="84611"/>
                </a:lnTo>
                <a:cubicBezTo>
                  <a:pt x="5401" y="84611"/>
                  <a:pt x="0" y="90012"/>
                  <a:pt x="0" y="96698"/>
                </a:cubicBezTo>
                <a:cubicBezTo>
                  <a:pt x="0" y="103384"/>
                  <a:pt x="5401" y="108785"/>
                  <a:pt x="12087" y="108785"/>
                </a:cubicBezTo>
                <a:lnTo>
                  <a:pt x="152110" y="108785"/>
                </a:lnTo>
                <a:lnTo>
                  <a:pt x="112298" y="148598"/>
                </a:lnTo>
                <a:cubicBezTo>
                  <a:pt x="107576" y="153319"/>
                  <a:pt x="107576" y="160987"/>
                  <a:pt x="112298" y="165709"/>
                </a:cubicBezTo>
                <a:cubicBezTo>
                  <a:pt x="117020" y="170430"/>
                  <a:pt x="124687" y="170430"/>
                  <a:pt x="129409" y="165709"/>
                </a:cubicBezTo>
                <a:lnTo>
                  <a:pt x="189845" y="105272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7" name="Text 45"/>
          <p:cNvSpPr/>
          <p:nvPr/>
        </p:nvSpPr>
        <p:spPr>
          <a:xfrm>
            <a:off x="11893714" y="6729909"/>
            <a:ext cx="3792709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大规模验证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1893714" y="7030747"/>
            <a:ext cx="3792709" cy="5157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在Cityscapes、ADE20K等大规模数据集上验证结论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1562792" y="7718377"/>
            <a:ext cx="193396" cy="193396"/>
          </a:xfrm>
          <a:custGeom>
            <a:avLst/>
            <a:gdLst/>
            <a:ahLst/>
            <a:cxnLst/>
            <a:rect l="l" t="t" r="r" b="b"/>
            <a:pathLst>
              <a:path w="193396" h="193396">
                <a:moveTo>
                  <a:pt x="189845" y="105235"/>
                </a:moveTo>
                <a:cubicBezTo>
                  <a:pt x="194567" y="100513"/>
                  <a:pt x="194567" y="92845"/>
                  <a:pt x="189845" y="88124"/>
                </a:cubicBezTo>
                <a:lnTo>
                  <a:pt x="129409" y="27687"/>
                </a:lnTo>
                <a:cubicBezTo>
                  <a:pt x="124687" y="22966"/>
                  <a:pt x="117020" y="22966"/>
                  <a:pt x="112298" y="27687"/>
                </a:cubicBezTo>
                <a:cubicBezTo>
                  <a:pt x="107576" y="32409"/>
                  <a:pt x="107576" y="40077"/>
                  <a:pt x="112298" y="44798"/>
                </a:cubicBezTo>
                <a:lnTo>
                  <a:pt x="152110" y="84611"/>
                </a:lnTo>
                <a:lnTo>
                  <a:pt x="12087" y="84611"/>
                </a:lnTo>
                <a:cubicBezTo>
                  <a:pt x="5401" y="84611"/>
                  <a:pt x="0" y="90012"/>
                  <a:pt x="0" y="96698"/>
                </a:cubicBezTo>
                <a:cubicBezTo>
                  <a:pt x="0" y="103384"/>
                  <a:pt x="5401" y="108785"/>
                  <a:pt x="12087" y="108785"/>
                </a:cubicBezTo>
                <a:lnTo>
                  <a:pt x="152110" y="108785"/>
                </a:lnTo>
                <a:lnTo>
                  <a:pt x="112298" y="148598"/>
                </a:lnTo>
                <a:cubicBezTo>
                  <a:pt x="107576" y="153319"/>
                  <a:pt x="107576" y="160987"/>
                  <a:pt x="112298" y="165709"/>
                </a:cubicBezTo>
                <a:cubicBezTo>
                  <a:pt x="117020" y="170430"/>
                  <a:pt x="124687" y="170430"/>
                  <a:pt x="129409" y="165709"/>
                </a:cubicBezTo>
                <a:lnTo>
                  <a:pt x="189845" y="105272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0" name="Text 48"/>
          <p:cNvSpPr/>
          <p:nvPr/>
        </p:nvSpPr>
        <p:spPr>
          <a:xfrm>
            <a:off x="11906607" y="7675400"/>
            <a:ext cx="3696011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多次重复实验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906607" y="7976238"/>
            <a:ext cx="3696011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进行多次训练取平均，降低随机性对结论的影响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11562792" y="8406007"/>
            <a:ext cx="193396" cy="193396"/>
          </a:xfrm>
          <a:custGeom>
            <a:avLst/>
            <a:gdLst/>
            <a:ahLst/>
            <a:cxnLst/>
            <a:rect l="l" t="t" r="r" b="b"/>
            <a:pathLst>
              <a:path w="193396" h="193396">
                <a:moveTo>
                  <a:pt x="189845" y="105235"/>
                </a:moveTo>
                <a:cubicBezTo>
                  <a:pt x="194567" y="100513"/>
                  <a:pt x="194567" y="92845"/>
                  <a:pt x="189845" y="88124"/>
                </a:cubicBezTo>
                <a:lnTo>
                  <a:pt x="129409" y="27687"/>
                </a:lnTo>
                <a:cubicBezTo>
                  <a:pt x="124687" y="22966"/>
                  <a:pt x="117020" y="22966"/>
                  <a:pt x="112298" y="27687"/>
                </a:cubicBezTo>
                <a:cubicBezTo>
                  <a:pt x="107576" y="32409"/>
                  <a:pt x="107576" y="40077"/>
                  <a:pt x="112298" y="44798"/>
                </a:cubicBezTo>
                <a:lnTo>
                  <a:pt x="152110" y="84611"/>
                </a:lnTo>
                <a:lnTo>
                  <a:pt x="12087" y="84611"/>
                </a:lnTo>
                <a:cubicBezTo>
                  <a:pt x="5401" y="84611"/>
                  <a:pt x="0" y="90012"/>
                  <a:pt x="0" y="96698"/>
                </a:cubicBezTo>
                <a:cubicBezTo>
                  <a:pt x="0" y="103384"/>
                  <a:pt x="5401" y="108785"/>
                  <a:pt x="12087" y="108785"/>
                </a:cubicBezTo>
                <a:lnTo>
                  <a:pt x="152110" y="108785"/>
                </a:lnTo>
                <a:lnTo>
                  <a:pt x="112298" y="148598"/>
                </a:lnTo>
                <a:cubicBezTo>
                  <a:pt x="107576" y="153319"/>
                  <a:pt x="107576" y="160987"/>
                  <a:pt x="112298" y="165709"/>
                </a:cubicBezTo>
                <a:cubicBezTo>
                  <a:pt x="117020" y="170430"/>
                  <a:pt x="124687" y="170430"/>
                  <a:pt x="129409" y="165709"/>
                </a:cubicBezTo>
                <a:lnTo>
                  <a:pt x="189845" y="105272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3" name="Text 51"/>
          <p:cNvSpPr/>
          <p:nvPr/>
        </p:nvSpPr>
        <p:spPr>
          <a:xfrm>
            <a:off x="11906607" y="8363030"/>
            <a:ext cx="3352196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跨领域迁移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1906607" y="8663868"/>
            <a:ext cx="3352196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探索结论在其他语义分割任务上的泛化能力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5610" y="495610"/>
            <a:ext cx="15562146" cy="594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683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目录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495610" y="1239024"/>
            <a:ext cx="1585951" cy="74341"/>
          </a:xfrm>
          <a:custGeom>
            <a:avLst/>
            <a:gdLst/>
            <a:ahLst/>
            <a:cxnLst/>
            <a:rect l="l" t="t" r="r" b="b"/>
            <a:pathLst>
              <a:path w="1585951" h="74341">
                <a:moveTo>
                  <a:pt x="0" y="0"/>
                </a:moveTo>
                <a:lnTo>
                  <a:pt x="1585951" y="0"/>
                </a:lnTo>
                <a:lnTo>
                  <a:pt x="1585951" y="74341"/>
                </a:lnTo>
                <a:lnTo>
                  <a:pt x="0" y="74341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" name="Shape 2"/>
          <p:cNvSpPr/>
          <p:nvPr/>
        </p:nvSpPr>
        <p:spPr>
          <a:xfrm>
            <a:off x="520390" y="1709854"/>
            <a:ext cx="7458927" cy="3271024"/>
          </a:xfrm>
          <a:custGeom>
            <a:avLst/>
            <a:gdLst/>
            <a:ahLst/>
            <a:cxnLst/>
            <a:rect l="l" t="t" r="r" b="b"/>
            <a:pathLst>
              <a:path w="7458927" h="3271024">
                <a:moveTo>
                  <a:pt x="0" y="0"/>
                </a:moveTo>
                <a:lnTo>
                  <a:pt x="7458927" y="0"/>
                </a:lnTo>
                <a:lnTo>
                  <a:pt x="7458927" y="3271024"/>
                </a:lnTo>
                <a:lnTo>
                  <a:pt x="0" y="3271024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520390" y="1709854"/>
            <a:ext cx="49561" cy="3271024"/>
          </a:xfrm>
          <a:custGeom>
            <a:avLst/>
            <a:gdLst/>
            <a:ahLst/>
            <a:cxnLst/>
            <a:rect l="l" t="t" r="r" b="b"/>
            <a:pathLst>
              <a:path w="49561" h="3271024">
                <a:moveTo>
                  <a:pt x="0" y="0"/>
                </a:moveTo>
                <a:lnTo>
                  <a:pt x="49561" y="0"/>
                </a:lnTo>
                <a:lnTo>
                  <a:pt x="49561" y="3271024"/>
                </a:lnTo>
                <a:lnTo>
                  <a:pt x="0" y="3271024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" name="Shape 4"/>
          <p:cNvSpPr/>
          <p:nvPr/>
        </p:nvSpPr>
        <p:spPr>
          <a:xfrm>
            <a:off x="842537" y="2007220"/>
            <a:ext cx="792976" cy="792976"/>
          </a:xfrm>
          <a:custGeom>
            <a:avLst/>
            <a:gdLst/>
            <a:ahLst/>
            <a:cxnLst/>
            <a:rect l="l" t="t" r="r" b="b"/>
            <a:pathLst>
              <a:path w="792976" h="792976">
                <a:moveTo>
                  <a:pt x="396488" y="0"/>
                </a:moveTo>
                <a:lnTo>
                  <a:pt x="396488" y="0"/>
                </a:lnTo>
                <a:cubicBezTo>
                  <a:pt x="615315" y="0"/>
                  <a:pt x="792976" y="177660"/>
                  <a:pt x="792976" y="396488"/>
                </a:cubicBezTo>
                <a:lnTo>
                  <a:pt x="792976" y="396488"/>
                </a:lnTo>
                <a:cubicBezTo>
                  <a:pt x="792976" y="615315"/>
                  <a:pt x="615315" y="792976"/>
                  <a:pt x="396488" y="792976"/>
                </a:cubicBezTo>
                <a:lnTo>
                  <a:pt x="396488" y="792976"/>
                </a:lnTo>
                <a:cubicBezTo>
                  <a:pt x="177660" y="792976"/>
                  <a:pt x="0" y="615315"/>
                  <a:pt x="0" y="396488"/>
                </a:cubicBezTo>
                <a:lnTo>
                  <a:pt x="0" y="396488"/>
                </a:lnTo>
                <a:cubicBezTo>
                  <a:pt x="0" y="177660"/>
                  <a:pt x="177660" y="0"/>
                  <a:pt x="396488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Text 5"/>
          <p:cNvSpPr/>
          <p:nvPr/>
        </p:nvSpPr>
        <p:spPr>
          <a:xfrm>
            <a:off x="1046046" y="2180683"/>
            <a:ext cx="569951" cy="4460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927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833756" y="2180683"/>
            <a:ext cx="3531220" cy="4460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927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任务背景与评测体系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42537" y="2998439"/>
            <a:ext cx="6950927" cy="1090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756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深入探讨CamVid数据集的语义分割任务特性，剖析像素级分类的核心挑战，并详细解读mIoU评测指标的数学原理及其对类别不均衡问题的敏感性分析。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842537" y="4283927"/>
            <a:ext cx="1090341" cy="396488"/>
          </a:xfrm>
          <a:custGeom>
            <a:avLst/>
            <a:gdLst/>
            <a:ahLst/>
            <a:cxnLst/>
            <a:rect l="l" t="t" r="r" b="b"/>
            <a:pathLst>
              <a:path w="1090341" h="396488">
                <a:moveTo>
                  <a:pt x="198244" y="0"/>
                </a:moveTo>
                <a:lnTo>
                  <a:pt x="892098" y="0"/>
                </a:lnTo>
                <a:cubicBezTo>
                  <a:pt x="1001511" y="0"/>
                  <a:pt x="1090341" y="88830"/>
                  <a:pt x="1090341" y="198244"/>
                </a:cubicBezTo>
                <a:lnTo>
                  <a:pt x="1090341" y="198244"/>
                </a:lnTo>
                <a:cubicBezTo>
                  <a:pt x="1090341" y="307658"/>
                  <a:pt x="1001511" y="396488"/>
                  <a:pt x="892098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1" name="Text 9"/>
          <p:cNvSpPr/>
          <p:nvPr/>
        </p:nvSpPr>
        <p:spPr>
          <a:xfrm>
            <a:off x="842537" y="4283927"/>
            <a:ext cx="1189463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语义分割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032000" y="4283927"/>
            <a:ext cx="768195" cy="396488"/>
          </a:xfrm>
          <a:custGeom>
            <a:avLst/>
            <a:gdLst/>
            <a:ahLst/>
            <a:cxnLst/>
            <a:rect l="l" t="t" r="r" b="b"/>
            <a:pathLst>
              <a:path w="768195" h="396488">
                <a:moveTo>
                  <a:pt x="198244" y="0"/>
                </a:moveTo>
                <a:lnTo>
                  <a:pt x="569951" y="0"/>
                </a:lnTo>
                <a:cubicBezTo>
                  <a:pt x="679365" y="0"/>
                  <a:pt x="768195" y="88830"/>
                  <a:pt x="768195" y="198244"/>
                </a:cubicBezTo>
                <a:lnTo>
                  <a:pt x="768195" y="198244"/>
                </a:lnTo>
                <a:cubicBezTo>
                  <a:pt x="768195" y="307658"/>
                  <a:pt x="679365" y="396488"/>
                  <a:pt x="569951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3" name="Text 11"/>
          <p:cNvSpPr/>
          <p:nvPr/>
        </p:nvSpPr>
        <p:spPr>
          <a:xfrm>
            <a:off x="2032000" y="4283927"/>
            <a:ext cx="867317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mIoU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902569" y="4283927"/>
            <a:ext cx="1016000" cy="396488"/>
          </a:xfrm>
          <a:custGeom>
            <a:avLst/>
            <a:gdLst/>
            <a:ahLst/>
            <a:cxnLst/>
            <a:rect l="l" t="t" r="r" b="b"/>
            <a:pathLst>
              <a:path w="1016000" h="396488">
                <a:moveTo>
                  <a:pt x="198244" y="0"/>
                </a:moveTo>
                <a:lnTo>
                  <a:pt x="817756" y="0"/>
                </a:lnTo>
                <a:cubicBezTo>
                  <a:pt x="927170" y="0"/>
                  <a:pt x="1016000" y="88830"/>
                  <a:pt x="1016000" y="198244"/>
                </a:cubicBezTo>
                <a:lnTo>
                  <a:pt x="1016000" y="198244"/>
                </a:lnTo>
                <a:cubicBezTo>
                  <a:pt x="1016000" y="307658"/>
                  <a:pt x="927170" y="396488"/>
                  <a:pt x="817756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5" name="Text 13"/>
          <p:cNvSpPr/>
          <p:nvPr/>
        </p:nvSpPr>
        <p:spPr>
          <a:xfrm>
            <a:off x="2902569" y="4283927"/>
            <a:ext cx="1115122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CamVid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301463" y="1709854"/>
            <a:ext cx="7458927" cy="3271024"/>
          </a:xfrm>
          <a:custGeom>
            <a:avLst/>
            <a:gdLst/>
            <a:ahLst/>
            <a:cxnLst/>
            <a:rect l="l" t="t" r="r" b="b"/>
            <a:pathLst>
              <a:path w="7458927" h="3271024">
                <a:moveTo>
                  <a:pt x="0" y="0"/>
                </a:moveTo>
                <a:lnTo>
                  <a:pt x="7458927" y="0"/>
                </a:lnTo>
                <a:lnTo>
                  <a:pt x="7458927" y="3271024"/>
                </a:lnTo>
                <a:lnTo>
                  <a:pt x="0" y="3271024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8301463" y="1709854"/>
            <a:ext cx="49561" cy="3271024"/>
          </a:xfrm>
          <a:custGeom>
            <a:avLst/>
            <a:gdLst/>
            <a:ahLst/>
            <a:cxnLst/>
            <a:rect l="l" t="t" r="r" b="b"/>
            <a:pathLst>
              <a:path w="49561" h="3271024">
                <a:moveTo>
                  <a:pt x="0" y="0"/>
                </a:moveTo>
                <a:lnTo>
                  <a:pt x="49561" y="0"/>
                </a:lnTo>
                <a:lnTo>
                  <a:pt x="49561" y="3271024"/>
                </a:lnTo>
                <a:lnTo>
                  <a:pt x="0" y="3271024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8" name="Shape 16"/>
          <p:cNvSpPr/>
          <p:nvPr/>
        </p:nvSpPr>
        <p:spPr>
          <a:xfrm>
            <a:off x="8623610" y="2007220"/>
            <a:ext cx="792976" cy="792976"/>
          </a:xfrm>
          <a:custGeom>
            <a:avLst/>
            <a:gdLst/>
            <a:ahLst/>
            <a:cxnLst/>
            <a:rect l="l" t="t" r="r" b="b"/>
            <a:pathLst>
              <a:path w="792976" h="792976">
                <a:moveTo>
                  <a:pt x="396488" y="0"/>
                </a:moveTo>
                <a:lnTo>
                  <a:pt x="396488" y="0"/>
                </a:lnTo>
                <a:cubicBezTo>
                  <a:pt x="615315" y="0"/>
                  <a:pt x="792976" y="177660"/>
                  <a:pt x="792976" y="396488"/>
                </a:cubicBezTo>
                <a:lnTo>
                  <a:pt x="792976" y="396488"/>
                </a:lnTo>
                <a:cubicBezTo>
                  <a:pt x="792976" y="615315"/>
                  <a:pt x="615315" y="792976"/>
                  <a:pt x="396488" y="792976"/>
                </a:cubicBezTo>
                <a:lnTo>
                  <a:pt x="396488" y="792976"/>
                </a:lnTo>
                <a:cubicBezTo>
                  <a:pt x="177660" y="792976"/>
                  <a:pt x="0" y="615315"/>
                  <a:pt x="0" y="396488"/>
                </a:cubicBezTo>
                <a:lnTo>
                  <a:pt x="0" y="396488"/>
                </a:lnTo>
                <a:cubicBezTo>
                  <a:pt x="0" y="177660"/>
                  <a:pt x="177660" y="0"/>
                  <a:pt x="396488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9" name="Text 17"/>
          <p:cNvSpPr/>
          <p:nvPr/>
        </p:nvSpPr>
        <p:spPr>
          <a:xfrm>
            <a:off x="8793511" y="2180683"/>
            <a:ext cx="644293" cy="4460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927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614829" y="2180683"/>
            <a:ext cx="3531220" cy="4460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927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算法原理与模型对比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623610" y="2998439"/>
            <a:ext cx="6950927" cy="1090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756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系统解析PSPNet的多尺度上下文融合机制，深入讲解金字塔池化模块（PPM）的设计理念，并与FCN、DeepLabv3+等主流模型进行结构性差异对比。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623610" y="4283927"/>
            <a:ext cx="991220" cy="396488"/>
          </a:xfrm>
          <a:custGeom>
            <a:avLst/>
            <a:gdLst/>
            <a:ahLst/>
            <a:cxnLst/>
            <a:rect l="l" t="t" r="r" b="b"/>
            <a:pathLst>
              <a:path w="991220" h="396488">
                <a:moveTo>
                  <a:pt x="198244" y="0"/>
                </a:moveTo>
                <a:lnTo>
                  <a:pt x="792976" y="0"/>
                </a:lnTo>
                <a:cubicBezTo>
                  <a:pt x="902389" y="0"/>
                  <a:pt x="991220" y="88830"/>
                  <a:pt x="991220" y="198244"/>
                </a:cubicBezTo>
                <a:lnTo>
                  <a:pt x="991220" y="198244"/>
                </a:lnTo>
                <a:cubicBezTo>
                  <a:pt x="991220" y="307658"/>
                  <a:pt x="902389" y="396488"/>
                  <a:pt x="792976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3" name="Text 21"/>
          <p:cNvSpPr/>
          <p:nvPr/>
        </p:nvSpPr>
        <p:spPr>
          <a:xfrm>
            <a:off x="8623610" y="4283927"/>
            <a:ext cx="1090341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PSPNet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9708996" y="4283927"/>
            <a:ext cx="718634" cy="396488"/>
          </a:xfrm>
          <a:custGeom>
            <a:avLst/>
            <a:gdLst/>
            <a:ahLst/>
            <a:cxnLst/>
            <a:rect l="l" t="t" r="r" b="b"/>
            <a:pathLst>
              <a:path w="718634" h="396488">
                <a:moveTo>
                  <a:pt x="198244" y="0"/>
                </a:moveTo>
                <a:lnTo>
                  <a:pt x="520390" y="0"/>
                </a:lnTo>
                <a:cubicBezTo>
                  <a:pt x="629804" y="0"/>
                  <a:pt x="718634" y="88830"/>
                  <a:pt x="718634" y="198244"/>
                </a:cubicBezTo>
                <a:lnTo>
                  <a:pt x="718634" y="198244"/>
                </a:lnTo>
                <a:cubicBezTo>
                  <a:pt x="718634" y="307658"/>
                  <a:pt x="629804" y="396488"/>
                  <a:pt x="520390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5" name="Text 23"/>
          <p:cNvSpPr/>
          <p:nvPr/>
        </p:nvSpPr>
        <p:spPr>
          <a:xfrm>
            <a:off x="9708996" y="4283927"/>
            <a:ext cx="817756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PPM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10523499" y="4283927"/>
            <a:ext cx="892098" cy="396488"/>
          </a:xfrm>
          <a:custGeom>
            <a:avLst/>
            <a:gdLst/>
            <a:ahLst/>
            <a:cxnLst/>
            <a:rect l="l" t="t" r="r" b="b"/>
            <a:pathLst>
              <a:path w="892098" h="396488">
                <a:moveTo>
                  <a:pt x="198244" y="0"/>
                </a:moveTo>
                <a:lnTo>
                  <a:pt x="693854" y="0"/>
                </a:lnTo>
                <a:cubicBezTo>
                  <a:pt x="803267" y="0"/>
                  <a:pt x="892098" y="88830"/>
                  <a:pt x="892098" y="198244"/>
                </a:cubicBezTo>
                <a:lnTo>
                  <a:pt x="892098" y="198244"/>
                </a:lnTo>
                <a:cubicBezTo>
                  <a:pt x="892098" y="307658"/>
                  <a:pt x="803267" y="396488"/>
                  <a:pt x="693854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7" name="Text 25"/>
          <p:cNvSpPr/>
          <p:nvPr/>
        </p:nvSpPr>
        <p:spPr>
          <a:xfrm>
            <a:off x="10523499" y="4283927"/>
            <a:ext cx="991220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多尺度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20390" y="5275146"/>
            <a:ext cx="7458927" cy="3271024"/>
          </a:xfrm>
          <a:custGeom>
            <a:avLst/>
            <a:gdLst/>
            <a:ahLst/>
            <a:cxnLst/>
            <a:rect l="l" t="t" r="r" b="b"/>
            <a:pathLst>
              <a:path w="7458927" h="3271024">
                <a:moveTo>
                  <a:pt x="0" y="0"/>
                </a:moveTo>
                <a:lnTo>
                  <a:pt x="7458927" y="0"/>
                </a:lnTo>
                <a:lnTo>
                  <a:pt x="7458927" y="3271024"/>
                </a:lnTo>
                <a:lnTo>
                  <a:pt x="0" y="3271024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520390" y="5275146"/>
            <a:ext cx="49561" cy="3271024"/>
          </a:xfrm>
          <a:custGeom>
            <a:avLst/>
            <a:gdLst/>
            <a:ahLst/>
            <a:cxnLst/>
            <a:rect l="l" t="t" r="r" b="b"/>
            <a:pathLst>
              <a:path w="49561" h="3271024">
                <a:moveTo>
                  <a:pt x="0" y="0"/>
                </a:moveTo>
                <a:lnTo>
                  <a:pt x="49561" y="0"/>
                </a:lnTo>
                <a:lnTo>
                  <a:pt x="49561" y="3271024"/>
                </a:lnTo>
                <a:lnTo>
                  <a:pt x="0" y="3271024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0" name="Shape 28"/>
          <p:cNvSpPr/>
          <p:nvPr/>
        </p:nvSpPr>
        <p:spPr>
          <a:xfrm>
            <a:off x="842537" y="5572512"/>
            <a:ext cx="792976" cy="792976"/>
          </a:xfrm>
          <a:custGeom>
            <a:avLst/>
            <a:gdLst/>
            <a:ahLst/>
            <a:cxnLst/>
            <a:rect l="l" t="t" r="r" b="b"/>
            <a:pathLst>
              <a:path w="792976" h="792976">
                <a:moveTo>
                  <a:pt x="396488" y="0"/>
                </a:moveTo>
                <a:lnTo>
                  <a:pt x="396488" y="0"/>
                </a:lnTo>
                <a:cubicBezTo>
                  <a:pt x="615315" y="0"/>
                  <a:pt x="792976" y="177660"/>
                  <a:pt x="792976" y="396488"/>
                </a:cubicBezTo>
                <a:lnTo>
                  <a:pt x="792976" y="396488"/>
                </a:lnTo>
                <a:cubicBezTo>
                  <a:pt x="792976" y="615315"/>
                  <a:pt x="615315" y="792976"/>
                  <a:pt x="396488" y="792976"/>
                </a:cubicBezTo>
                <a:lnTo>
                  <a:pt x="396488" y="792976"/>
                </a:lnTo>
                <a:cubicBezTo>
                  <a:pt x="177660" y="792976"/>
                  <a:pt x="0" y="615315"/>
                  <a:pt x="0" y="396488"/>
                </a:cubicBezTo>
                <a:lnTo>
                  <a:pt x="0" y="396488"/>
                </a:lnTo>
                <a:cubicBezTo>
                  <a:pt x="0" y="177660"/>
                  <a:pt x="177660" y="0"/>
                  <a:pt x="396488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1" name="Text 29"/>
          <p:cNvSpPr/>
          <p:nvPr/>
        </p:nvSpPr>
        <p:spPr>
          <a:xfrm>
            <a:off x="1010734" y="5745976"/>
            <a:ext cx="644293" cy="4460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927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833756" y="5745976"/>
            <a:ext cx="3531220" cy="4460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927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实验配置与结果分析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42537" y="6563732"/>
            <a:ext cx="6950927" cy="1090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756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完整呈现从数据管线到模型构建的训练流程，详解Poly学习率调度等关键超参数设置，并通过定量指标与可视化对比，深入解读实验结果。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42537" y="7849220"/>
            <a:ext cx="1090341" cy="396488"/>
          </a:xfrm>
          <a:custGeom>
            <a:avLst/>
            <a:gdLst/>
            <a:ahLst/>
            <a:cxnLst/>
            <a:rect l="l" t="t" r="r" b="b"/>
            <a:pathLst>
              <a:path w="1090341" h="396488">
                <a:moveTo>
                  <a:pt x="198244" y="0"/>
                </a:moveTo>
                <a:lnTo>
                  <a:pt x="892098" y="0"/>
                </a:lnTo>
                <a:cubicBezTo>
                  <a:pt x="1001511" y="0"/>
                  <a:pt x="1090341" y="88830"/>
                  <a:pt x="1090341" y="198244"/>
                </a:cubicBezTo>
                <a:lnTo>
                  <a:pt x="1090341" y="198244"/>
                </a:lnTo>
                <a:cubicBezTo>
                  <a:pt x="1090341" y="307658"/>
                  <a:pt x="1001511" y="396488"/>
                  <a:pt x="892098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5" name="Text 33"/>
          <p:cNvSpPr/>
          <p:nvPr/>
        </p:nvSpPr>
        <p:spPr>
          <a:xfrm>
            <a:off x="842537" y="7849220"/>
            <a:ext cx="1189463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训练配置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2032000" y="7849220"/>
            <a:ext cx="1090341" cy="396488"/>
          </a:xfrm>
          <a:custGeom>
            <a:avLst/>
            <a:gdLst/>
            <a:ahLst/>
            <a:cxnLst/>
            <a:rect l="l" t="t" r="r" b="b"/>
            <a:pathLst>
              <a:path w="1090341" h="396488">
                <a:moveTo>
                  <a:pt x="198244" y="0"/>
                </a:moveTo>
                <a:lnTo>
                  <a:pt x="892098" y="0"/>
                </a:lnTo>
                <a:cubicBezTo>
                  <a:pt x="1001511" y="0"/>
                  <a:pt x="1090341" y="88830"/>
                  <a:pt x="1090341" y="198244"/>
                </a:cubicBezTo>
                <a:lnTo>
                  <a:pt x="1090341" y="198244"/>
                </a:lnTo>
                <a:cubicBezTo>
                  <a:pt x="1090341" y="307658"/>
                  <a:pt x="1001511" y="396488"/>
                  <a:pt x="892098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7" name="Text 35"/>
          <p:cNvSpPr/>
          <p:nvPr/>
        </p:nvSpPr>
        <p:spPr>
          <a:xfrm>
            <a:off x="2032000" y="7849220"/>
            <a:ext cx="1189463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定量结果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221463" y="7849220"/>
            <a:ext cx="892098" cy="396488"/>
          </a:xfrm>
          <a:custGeom>
            <a:avLst/>
            <a:gdLst/>
            <a:ahLst/>
            <a:cxnLst/>
            <a:rect l="l" t="t" r="r" b="b"/>
            <a:pathLst>
              <a:path w="892098" h="396488">
                <a:moveTo>
                  <a:pt x="198244" y="0"/>
                </a:moveTo>
                <a:lnTo>
                  <a:pt x="693854" y="0"/>
                </a:lnTo>
                <a:cubicBezTo>
                  <a:pt x="803267" y="0"/>
                  <a:pt x="892098" y="88830"/>
                  <a:pt x="892098" y="198244"/>
                </a:cubicBezTo>
                <a:lnTo>
                  <a:pt x="892098" y="198244"/>
                </a:lnTo>
                <a:cubicBezTo>
                  <a:pt x="892098" y="307658"/>
                  <a:pt x="803267" y="396488"/>
                  <a:pt x="693854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9" name="Text 37"/>
          <p:cNvSpPr/>
          <p:nvPr/>
        </p:nvSpPr>
        <p:spPr>
          <a:xfrm>
            <a:off x="3221463" y="7849220"/>
            <a:ext cx="991220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可视化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301463" y="5275146"/>
            <a:ext cx="7458927" cy="3271024"/>
          </a:xfrm>
          <a:custGeom>
            <a:avLst/>
            <a:gdLst/>
            <a:ahLst/>
            <a:cxnLst/>
            <a:rect l="l" t="t" r="r" b="b"/>
            <a:pathLst>
              <a:path w="7458927" h="3271024">
                <a:moveTo>
                  <a:pt x="0" y="0"/>
                </a:moveTo>
                <a:lnTo>
                  <a:pt x="7458927" y="0"/>
                </a:lnTo>
                <a:lnTo>
                  <a:pt x="7458927" y="3271024"/>
                </a:lnTo>
                <a:lnTo>
                  <a:pt x="0" y="3271024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8301463" y="5275146"/>
            <a:ext cx="49561" cy="3271024"/>
          </a:xfrm>
          <a:custGeom>
            <a:avLst/>
            <a:gdLst/>
            <a:ahLst/>
            <a:cxnLst/>
            <a:rect l="l" t="t" r="r" b="b"/>
            <a:pathLst>
              <a:path w="49561" h="3271024">
                <a:moveTo>
                  <a:pt x="0" y="0"/>
                </a:moveTo>
                <a:lnTo>
                  <a:pt x="49561" y="0"/>
                </a:lnTo>
                <a:lnTo>
                  <a:pt x="49561" y="3271024"/>
                </a:lnTo>
                <a:lnTo>
                  <a:pt x="0" y="3271024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2" name="Shape 40"/>
          <p:cNvSpPr/>
          <p:nvPr/>
        </p:nvSpPr>
        <p:spPr>
          <a:xfrm>
            <a:off x="8623610" y="5572512"/>
            <a:ext cx="792976" cy="792976"/>
          </a:xfrm>
          <a:custGeom>
            <a:avLst/>
            <a:gdLst/>
            <a:ahLst/>
            <a:cxnLst/>
            <a:rect l="l" t="t" r="r" b="b"/>
            <a:pathLst>
              <a:path w="792976" h="792976">
                <a:moveTo>
                  <a:pt x="396488" y="0"/>
                </a:moveTo>
                <a:lnTo>
                  <a:pt x="396488" y="0"/>
                </a:lnTo>
                <a:cubicBezTo>
                  <a:pt x="615315" y="0"/>
                  <a:pt x="792976" y="177660"/>
                  <a:pt x="792976" y="396488"/>
                </a:cubicBezTo>
                <a:lnTo>
                  <a:pt x="792976" y="396488"/>
                </a:lnTo>
                <a:cubicBezTo>
                  <a:pt x="792976" y="615315"/>
                  <a:pt x="615315" y="792976"/>
                  <a:pt x="396488" y="792976"/>
                </a:cubicBezTo>
                <a:lnTo>
                  <a:pt x="396488" y="792976"/>
                </a:lnTo>
                <a:cubicBezTo>
                  <a:pt x="177660" y="792976"/>
                  <a:pt x="0" y="615315"/>
                  <a:pt x="0" y="396488"/>
                </a:cubicBezTo>
                <a:lnTo>
                  <a:pt x="0" y="396488"/>
                </a:lnTo>
                <a:cubicBezTo>
                  <a:pt x="0" y="177660"/>
                  <a:pt x="177660" y="0"/>
                  <a:pt x="396488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3" name="Text 41"/>
          <p:cNvSpPr/>
          <p:nvPr/>
        </p:nvSpPr>
        <p:spPr>
          <a:xfrm>
            <a:off x="8791962" y="5745976"/>
            <a:ext cx="644293" cy="4460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927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614829" y="5745976"/>
            <a:ext cx="2787805" cy="4460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927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结论与工程启示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623610" y="6563732"/>
            <a:ext cx="6950927" cy="1090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756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提炼核心研究发现，探讨强backbone与弱backbone下不同结构改进的增益差异，分析研究局限性并指明未来改进方向，为工程实践提供指导。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623610" y="7849220"/>
            <a:ext cx="1090341" cy="396488"/>
          </a:xfrm>
          <a:custGeom>
            <a:avLst/>
            <a:gdLst/>
            <a:ahLst/>
            <a:cxnLst/>
            <a:rect l="l" t="t" r="r" b="b"/>
            <a:pathLst>
              <a:path w="1090341" h="396488">
                <a:moveTo>
                  <a:pt x="198244" y="0"/>
                </a:moveTo>
                <a:lnTo>
                  <a:pt x="892098" y="0"/>
                </a:lnTo>
                <a:cubicBezTo>
                  <a:pt x="1001511" y="0"/>
                  <a:pt x="1090341" y="88830"/>
                  <a:pt x="1090341" y="198244"/>
                </a:cubicBezTo>
                <a:lnTo>
                  <a:pt x="1090341" y="198244"/>
                </a:lnTo>
                <a:cubicBezTo>
                  <a:pt x="1090341" y="307658"/>
                  <a:pt x="1001511" y="396488"/>
                  <a:pt x="892098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7" name="Text 45"/>
          <p:cNvSpPr/>
          <p:nvPr/>
        </p:nvSpPr>
        <p:spPr>
          <a:xfrm>
            <a:off x="8623610" y="7849220"/>
            <a:ext cx="1189463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工程启示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9813073" y="7849220"/>
            <a:ext cx="892098" cy="396488"/>
          </a:xfrm>
          <a:custGeom>
            <a:avLst/>
            <a:gdLst/>
            <a:ahLst/>
            <a:cxnLst/>
            <a:rect l="l" t="t" r="r" b="b"/>
            <a:pathLst>
              <a:path w="892098" h="396488">
                <a:moveTo>
                  <a:pt x="198244" y="0"/>
                </a:moveTo>
                <a:lnTo>
                  <a:pt x="693854" y="0"/>
                </a:lnTo>
                <a:cubicBezTo>
                  <a:pt x="803267" y="0"/>
                  <a:pt x="892098" y="88830"/>
                  <a:pt x="892098" y="198244"/>
                </a:cubicBezTo>
                <a:lnTo>
                  <a:pt x="892098" y="198244"/>
                </a:lnTo>
                <a:cubicBezTo>
                  <a:pt x="892098" y="307658"/>
                  <a:pt x="803267" y="396488"/>
                  <a:pt x="693854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9" name="Text 47"/>
          <p:cNvSpPr/>
          <p:nvPr/>
        </p:nvSpPr>
        <p:spPr>
          <a:xfrm>
            <a:off x="9813073" y="7849220"/>
            <a:ext cx="991220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局限性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0804293" y="7849220"/>
            <a:ext cx="1090341" cy="396488"/>
          </a:xfrm>
          <a:custGeom>
            <a:avLst/>
            <a:gdLst/>
            <a:ahLst/>
            <a:cxnLst/>
            <a:rect l="l" t="t" r="r" b="b"/>
            <a:pathLst>
              <a:path w="1090341" h="396488">
                <a:moveTo>
                  <a:pt x="198244" y="0"/>
                </a:moveTo>
                <a:lnTo>
                  <a:pt x="892098" y="0"/>
                </a:lnTo>
                <a:cubicBezTo>
                  <a:pt x="1001511" y="0"/>
                  <a:pt x="1090341" y="88830"/>
                  <a:pt x="1090341" y="198244"/>
                </a:cubicBezTo>
                <a:lnTo>
                  <a:pt x="1090341" y="198244"/>
                </a:lnTo>
                <a:cubicBezTo>
                  <a:pt x="1090341" y="307658"/>
                  <a:pt x="1001511" y="396488"/>
                  <a:pt x="892098" y="396488"/>
                </a:cubicBezTo>
                <a:lnTo>
                  <a:pt x="198244" y="396488"/>
                </a:lnTo>
                <a:cubicBezTo>
                  <a:pt x="88830" y="396488"/>
                  <a:pt x="0" y="307658"/>
                  <a:pt x="0" y="198244"/>
                </a:cubicBezTo>
                <a:lnTo>
                  <a:pt x="0" y="198244"/>
                </a:lnTo>
                <a:cubicBezTo>
                  <a:pt x="0" y="88830"/>
                  <a:pt x="88830" y="0"/>
                  <a:pt x="198244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1" name="Text 49"/>
          <p:cNvSpPr/>
          <p:nvPr/>
        </p:nvSpPr>
        <p:spPr>
          <a:xfrm>
            <a:off x="10804293" y="7849220"/>
            <a:ext cx="1189463" cy="396488"/>
          </a:xfrm>
          <a:prstGeom prst="rect">
            <a:avLst/>
          </a:prstGeom>
          <a:noFill/>
          <a:ln/>
        </p:spPr>
        <p:txBody>
          <a:bodyPr wrap="square" lIns="148683" tIns="49561" rIns="148683" bIns="49561" rtlCol="0" anchor="ctr"/>
          <a:lstStyle/>
          <a:p>
            <a:pPr>
              <a:lnSpc>
                <a:spcPct val="130000"/>
              </a:lnSpc>
            </a:pPr>
            <a:r>
              <a:rPr lang="en-US" sz="156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改进方向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95610" y="8548029"/>
            <a:ext cx="15264780" cy="9912"/>
          </a:xfrm>
          <a:custGeom>
            <a:avLst/>
            <a:gdLst/>
            <a:ahLst/>
            <a:cxnLst/>
            <a:rect l="l" t="t" r="r" b="b"/>
            <a:pathLst>
              <a:path w="15264780" h="9912">
                <a:moveTo>
                  <a:pt x="0" y="0"/>
                </a:moveTo>
                <a:lnTo>
                  <a:pt x="15264780" y="0"/>
                </a:lnTo>
                <a:lnTo>
                  <a:pt x="15264780" y="9912"/>
                </a:lnTo>
                <a:lnTo>
                  <a:pt x="0" y="9912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30196"/>
            </a:srgbClr>
          </a:solidFill>
          <a:ln/>
        </p:spPr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76200" cy="508000"/>
          </a:xfrm>
          <a:custGeom>
            <a:avLst/>
            <a:gdLst/>
            <a:ahLst/>
            <a:cxnLst/>
            <a:rect l="l" t="t" r="r" b="b"/>
            <a:pathLst>
              <a:path w="76200" h="508000">
                <a:moveTo>
                  <a:pt x="0" y="0"/>
                </a:moveTo>
                <a:lnTo>
                  <a:pt x="76200" y="0"/>
                </a:lnTo>
                <a:lnTo>
                  <a:pt x="762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Text 1"/>
          <p:cNvSpPr/>
          <p:nvPr/>
        </p:nvSpPr>
        <p:spPr>
          <a:xfrm>
            <a:off x="736600" y="508000"/>
            <a:ext cx="7886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任务与数据集：CamVid 语义分割挑战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080" y="1427480"/>
            <a:ext cx="8201660" cy="3439160"/>
          </a:xfrm>
          <a:custGeom>
            <a:avLst/>
            <a:gdLst/>
            <a:ahLst/>
            <a:cxnLst/>
            <a:rect l="l" t="t" r="r" b="b"/>
            <a:pathLst>
              <a:path w="8201660" h="3439160">
                <a:moveTo>
                  <a:pt x="0" y="0"/>
                </a:moveTo>
                <a:lnTo>
                  <a:pt x="8201660" y="0"/>
                </a:lnTo>
                <a:lnTo>
                  <a:pt x="8201660" y="3439160"/>
                </a:lnTo>
                <a:lnTo>
                  <a:pt x="0" y="34391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22960" y="169910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99566" y="27012"/>
                </a:moveTo>
                <a:cubicBezTo>
                  <a:pt x="107677" y="32668"/>
                  <a:pt x="109612" y="43830"/>
                  <a:pt x="103956" y="51867"/>
                </a:cubicBezTo>
                <a:lnTo>
                  <a:pt x="62285" y="111398"/>
                </a:lnTo>
                <a:cubicBezTo>
                  <a:pt x="59234" y="115714"/>
                  <a:pt x="54471" y="118467"/>
                  <a:pt x="49188" y="118914"/>
                </a:cubicBezTo>
                <a:cubicBezTo>
                  <a:pt x="43904" y="119360"/>
                  <a:pt x="38695" y="117574"/>
                  <a:pt x="34975" y="113854"/>
                </a:cubicBezTo>
                <a:lnTo>
                  <a:pt x="5209" y="84088"/>
                </a:lnTo>
                <a:cubicBezTo>
                  <a:pt x="-1712" y="77093"/>
                  <a:pt x="-1712" y="65782"/>
                  <a:pt x="5209" y="58787"/>
                </a:cubicBezTo>
                <a:cubicBezTo>
                  <a:pt x="12129" y="51792"/>
                  <a:pt x="23515" y="51867"/>
                  <a:pt x="30510" y="58787"/>
                </a:cubicBezTo>
                <a:lnTo>
                  <a:pt x="45244" y="73521"/>
                </a:lnTo>
                <a:lnTo>
                  <a:pt x="74712" y="31403"/>
                </a:lnTo>
                <a:cubicBezTo>
                  <a:pt x="80367" y="23292"/>
                  <a:pt x="91529" y="21357"/>
                  <a:pt x="99566" y="27012"/>
                </a:cubicBezTo>
                <a:close/>
                <a:moveTo>
                  <a:pt x="99566" y="146075"/>
                </a:moveTo>
                <a:cubicBezTo>
                  <a:pt x="107677" y="151730"/>
                  <a:pt x="109612" y="162892"/>
                  <a:pt x="103956" y="170929"/>
                </a:cubicBezTo>
                <a:lnTo>
                  <a:pt x="62285" y="230460"/>
                </a:lnTo>
                <a:cubicBezTo>
                  <a:pt x="59234" y="234776"/>
                  <a:pt x="54471" y="237530"/>
                  <a:pt x="49188" y="237976"/>
                </a:cubicBezTo>
                <a:cubicBezTo>
                  <a:pt x="43904" y="238423"/>
                  <a:pt x="38695" y="236637"/>
                  <a:pt x="34975" y="232916"/>
                </a:cubicBezTo>
                <a:lnTo>
                  <a:pt x="5209" y="203150"/>
                </a:lnTo>
                <a:cubicBezTo>
                  <a:pt x="-1786" y="196155"/>
                  <a:pt x="-1786" y="184845"/>
                  <a:pt x="5209" y="177924"/>
                </a:cubicBezTo>
                <a:cubicBezTo>
                  <a:pt x="12204" y="171004"/>
                  <a:pt x="23515" y="170929"/>
                  <a:pt x="30435" y="177924"/>
                </a:cubicBezTo>
                <a:lnTo>
                  <a:pt x="45169" y="192658"/>
                </a:lnTo>
                <a:lnTo>
                  <a:pt x="74637" y="150540"/>
                </a:lnTo>
                <a:cubicBezTo>
                  <a:pt x="80293" y="142429"/>
                  <a:pt x="91455" y="140494"/>
                  <a:pt x="99492" y="146149"/>
                </a:cubicBezTo>
                <a:close/>
                <a:moveTo>
                  <a:pt x="166688" y="71438"/>
                </a:moveTo>
                <a:cubicBezTo>
                  <a:pt x="166688" y="58266"/>
                  <a:pt x="177329" y="47625"/>
                  <a:pt x="190500" y="47625"/>
                </a:cubicBezTo>
                <a:lnTo>
                  <a:pt x="357188" y="47625"/>
                </a:lnTo>
                <a:cubicBezTo>
                  <a:pt x="370359" y="47625"/>
                  <a:pt x="381000" y="58266"/>
                  <a:pt x="381000" y="71438"/>
                </a:cubicBezTo>
                <a:cubicBezTo>
                  <a:pt x="381000" y="84609"/>
                  <a:pt x="370359" y="95250"/>
                  <a:pt x="357188" y="95250"/>
                </a:cubicBezTo>
                <a:lnTo>
                  <a:pt x="190500" y="95250"/>
                </a:lnTo>
                <a:cubicBezTo>
                  <a:pt x="177329" y="95250"/>
                  <a:pt x="166688" y="84609"/>
                  <a:pt x="166688" y="71438"/>
                </a:cubicBezTo>
                <a:close/>
                <a:moveTo>
                  <a:pt x="166688" y="190500"/>
                </a:moveTo>
                <a:cubicBezTo>
                  <a:pt x="166688" y="177329"/>
                  <a:pt x="177329" y="166688"/>
                  <a:pt x="190500" y="166688"/>
                </a:cubicBezTo>
                <a:lnTo>
                  <a:pt x="357188" y="166688"/>
                </a:lnTo>
                <a:cubicBezTo>
                  <a:pt x="370359" y="166688"/>
                  <a:pt x="381000" y="177329"/>
                  <a:pt x="381000" y="190500"/>
                </a:cubicBezTo>
                <a:cubicBezTo>
                  <a:pt x="381000" y="203671"/>
                  <a:pt x="370359" y="214313"/>
                  <a:pt x="357188" y="214313"/>
                </a:cubicBezTo>
                <a:lnTo>
                  <a:pt x="190500" y="214313"/>
                </a:lnTo>
                <a:cubicBezTo>
                  <a:pt x="177329" y="214313"/>
                  <a:pt x="166688" y="203671"/>
                  <a:pt x="166688" y="190500"/>
                </a:cubicBezTo>
                <a:close/>
                <a:moveTo>
                  <a:pt x="119063" y="309563"/>
                </a:moveTo>
                <a:cubicBezTo>
                  <a:pt x="119063" y="296391"/>
                  <a:pt x="129704" y="285750"/>
                  <a:pt x="142875" y="285750"/>
                </a:cubicBezTo>
                <a:lnTo>
                  <a:pt x="357188" y="285750"/>
                </a:lnTo>
                <a:cubicBezTo>
                  <a:pt x="370359" y="285750"/>
                  <a:pt x="381000" y="296391"/>
                  <a:pt x="381000" y="309563"/>
                </a:cubicBezTo>
                <a:cubicBezTo>
                  <a:pt x="381000" y="322734"/>
                  <a:pt x="370359" y="333375"/>
                  <a:pt x="357188" y="333375"/>
                </a:cubicBezTo>
                <a:lnTo>
                  <a:pt x="142875" y="333375"/>
                </a:lnTo>
                <a:cubicBezTo>
                  <a:pt x="129704" y="333375"/>
                  <a:pt x="119063" y="322734"/>
                  <a:pt x="119063" y="309563"/>
                </a:cubicBezTo>
                <a:close/>
                <a:moveTo>
                  <a:pt x="47625" y="279797"/>
                </a:moveTo>
                <a:cubicBezTo>
                  <a:pt x="64053" y="279797"/>
                  <a:pt x="77391" y="293134"/>
                  <a:pt x="77391" y="309563"/>
                </a:cubicBezTo>
                <a:cubicBezTo>
                  <a:pt x="77391" y="325991"/>
                  <a:pt x="64053" y="339328"/>
                  <a:pt x="47625" y="339328"/>
                </a:cubicBezTo>
                <a:cubicBezTo>
                  <a:pt x="31197" y="339328"/>
                  <a:pt x="17859" y="325991"/>
                  <a:pt x="17859" y="309563"/>
                </a:cubicBezTo>
                <a:cubicBezTo>
                  <a:pt x="17859" y="293134"/>
                  <a:pt x="31197" y="279797"/>
                  <a:pt x="47625" y="279797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" name="Text 4"/>
          <p:cNvSpPr/>
          <p:nvPr/>
        </p:nvSpPr>
        <p:spPr>
          <a:xfrm>
            <a:off x="1400810" y="1686559"/>
            <a:ext cx="2590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语义分割任务定义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72160" y="2296001"/>
            <a:ext cx="77851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语义分割是计算机视觉中的密集预测任务，旨在对输入图像的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每一个像素进行分类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，实现像素级别的语义理解。与图像分类不同，语义分割需要输出与输入图像同宽高的分割图，其中每个像素的值对应其所属语义类别。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72160" y="3489801"/>
            <a:ext cx="2463800" cy="1117600"/>
          </a:xfrm>
          <a:custGeom>
            <a:avLst/>
            <a:gdLst/>
            <a:ahLst/>
            <a:cxnLst/>
            <a:rect l="l" t="t" r="r" b="b"/>
            <a:pathLst>
              <a:path w="2463800" h="1117600">
                <a:moveTo>
                  <a:pt x="0" y="0"/>
                </a:moveTo>
                <a:lnTo>
                  <a:pt x="2463800" y="0"/>
                </a:lnTo>
                <a:lnTo>
                  <a:pt x="2463800" y="1117600"/>
                </a:lnTo>
                <a:lnTo>
                  <a:pt x="0" y="1117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9" name="Text 7"/>
          <p:cNvSpPr/>
          <p:nvPr/>
        </p:nvSpPr>
        <p:spPr>
          <a:xfrm>
            <a:off x="829310" y="3642201"/>
            <a:ext cx="2349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73760" y="4150201"/>
            <a:ext cx="226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语义类别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384867" y="3489801"/>
            <a:ext cx="2463800" cy="1117600"/>
          </a:xfrm>
          <a:custGeom>
            <a:avLst/>
            <a:gdLst/>
            <a:ahLst/>
            <a:cxnLst/>
            <a:rect l="l" t="t" r="r" b="b"/>
            <a:pathLst>
              <a:path w="2463800" h="1117600">
                <a:moveTo>
                  <a:pt x="0" y="0"/>
                </a:moveTo>
                <a:lnTo>
                  <a:pt x="2463800" y="0"/>
                </a:lnTo>
                <a:lnTo>
                  <a:pt x="2463800" y="1117600"/>
                </a:lnTo>
                <a:lnTo>
                  <a:pt x="0" y="1117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Text 10"/>
          <p:cNvSpPr/>
          <p:nvPr/>
        </p:nvSpPr>
        <p:spPr>
          <a:xfrm>
            <a:off x="3442017" y="3642201"/>
            <a:ext cx="2349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360×480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486467" y="4150201"/>
            <a:ext cx="226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输入分辨率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97734" y="3489801"/>
            <a:ext cx="2463800" cy="1117600"/>
          </a:xfrm>
          <a:custGeom>
            <a:avLst/>
            <a:gdLst/>
            <a:ahLst/>
            <a:cxnLst/>
            <a:rect l="l" t="t" r="r" b="b"/>
            <a:pathLst>
              <a:path w="2463800" h="1117600">
                <a:moveTo>
                  <a:pt x="0" y="0"/>
                </a:moveTo>
                <a:lnTo>
                  <a:pt x="2463800" y="0"/>
                </a:lnTo>
                <a:lnTo>
                  <a:pt x="2463800" y="1117600"/>
                </a:lnTo>
                <a:lnTo>
                  <a:pt x="0" y="1117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5" name="Text 13"/>
          <p:cNvSpPr/>
          <p:nvPr/>
        </p:nvSpPr>
        <p:spPr>
          <a:xfrm>
            <a:off x="6054884" y="3642201"/>
            <a:ext cx="2349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172K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099334" y="4150201"/>
            <a:ext cx="226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标注像素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13080" y="5079840"/>
            <a:ext cx="8201660" cy="2346960"/>
          </a:xfrm>
          <a:custGeom>
            <a:avLst/>
            <a:gdLst/>
            <a:ahLst/>
            <a:cxnLst/>
            <a:rect l="l" t="t" r="r" b="b"/>
            <a:pathLst>
              <a:path w="8201660" h="2346960">
                <a:moveTo>
                  <a:pt x="0" y="0"/>
                </a:moveTo>
                <a:lnTo>
                  <a:pt x="8201660" y="0"/>
                </a:lnTo>
                <a:lnTo>
                  <a:pt x="8201660" y="2346960"/>
                </a:lnTo>
                <a:lnTo>
                  <a:pt x="0" y="23469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846772" y="5351463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9" name="Text 17"/>
          <p:cNvSpPr/>
          <p:nvPr/>
        </p:nvSpPr>
        <p:spPr>
          <a:xfrm>
            <a:off x="1400810" y="5338921"/>
            <a:ext cx="2819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CamVid 数据集特性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72160" y="602456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1" name="Text 19"/>
          <p:cNvSpPr/>
          <p:nvPr/>
        </p:nvSpPr>
        <p:spPr>
          <a:xfrm>
            <a:off x="1076960" y="5948361"/>
            <a:ext cx="355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来源：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剑桥大学自动驾驶场景理解项目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72160" y="648176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3" name="Text 21"/>
          <p:cNvSpPr/>
          <p:nvPr/>
        </p:nvSpPr>
        <p:spPr>
          <a:xfrm>
            <a:off x="1076960" y="6405561"/>
            <a:ext cx="450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数据划分：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训练集 367 / 验证集 101 / 测试集 233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72160" y="693896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5" name="Text 23"/>
          <p:cNvSpPr/>
          <p:nvPr/>
        </p:nvSpPr>
        <p:spPr>
          <a:xfrm>
            <a:off x="1076960" y="6862761"/>
            <a:ext cx="497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类别示例：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道路、行人、车辆、建筑、树木、交通标志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032240" y="1427480"/>
            <a:ext cx="6715760" cy="3413760"/>
          </a:xfrm>
          <a:custGeom>
            <a:avLst/>
            <a:gdLst/>
            <a:ahLst/>
            <a:cxnLst/>
            <a:rect l="l" t="t" r="r" b="b"/>
            <a:pathLst>
              <a:path w="6715760" h="3413760">
                <a:moveTo>
                  <a:pt x="0" y="0"/>
                </a:moveTo>
                <a:lnTo>
                  <a:pt x="6715760" y="0"/>
                </a:lnTo>
                <a:lnTo>
                  <a:pt x="6715760" y="3413760"/>
                </a:lnTo>
                <a:lnTo>
                  <a:pt x="0" y="341376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9329420" y="173720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61151" y="0"/>
                  <a:pt x="169188" y="4822"/>
                  <a:pt x="173355" y="12502"/>
                </a:cubicBezTo>
                <a:lnTo>
                  <a:pt x="301943" y="250627"/>
                </a:lnTo>
                <a:cubicBezTo>
                  <a:pt x="305931" y="258008"/>
                  <a:pt x="305753" y="266938"/>
                  <a:pt x="301466" y="274141"/>
                </a:cubicBezTo>
                <a:cubicBezTo>
                  <a:pt x="297180" y="281345"/>
                  <a:pt x="289381" y="285750"/>
                  <a:pt x="280987" y="285750"/>
                </a:cubicBezTo>
                <a:lnTo>
                  <a:pt x="23813" y="285750"/>
                </a:lnTo>
                <a:cubicBezTo>
                  <a:pt x="15419" y="285750"/>
                  <a:pt x="7680" y="281345"/>
                  <a:pt x="3334" y="274141"/>
                </a:cubicBezTo>
                <a:cubicBezTo>
                  <a:pt x="-1012" y="266938"/>
                  <a:pt x="-1131" y="258008"/>
                  <a:pt x="2858" y="250627"/>
                </a:cubicBezTo>
                <a:lnTo>
                  <a:pt x="131445" y="12502"/>
                </a:lnTo>
                <a:cubicBezTo>
                  <a:pt x="135612" y="4822"/>
                  <a:pt x="143649" y="0"/>
                  <a:pt x="152400" y="0"/>
                </a:cubicBezTo>
                <a:close/>
                <a:moveTo>
                  <a:pt x="152400" y="100013"/>
                </a:moveTo>
                <a:cubicBezTo>
                  <a:pt x="144482" y="100013"/>
                  <a:pt x="138113" y="106382"/>
                  <a:pt x="138113" y="114300"/>
                </a:cubicBezTo>
                <a:lnTo>
                  <a:pt x="138113" y="180975"/>
                </a:lnTo>
                <a:cubicBezTo>
                  <a:pt x="138113" y="188893"/>
                  <a:pt x="144482" y="195263"/>
                  <a:pt x="152400" y="195263"/>
                </a:cubicBezTo>
                <a:cubicBezTo>
                  <a:pt x="160318" y="195263"/>
                  <a:pt x="166688" y="188893"/>
                  <a:pt x="166688" y="180975"/>
                </a:cubicBezTo>
                <a:lnTo>
                  <a:pt x="166688" y="114300"/>
                </a:lnTo>
                <a:cubicBezTo>
                  <a:pt x="166688" y="106382"/>
                  <a:pt x="160318" y="100013"/>
                  <a:pt x="152400" y="100013"/>
                </a:cubicBezTo>
                <a:close/>
                <a:moveTo>
                  <a:pt x="168295" y="228600"/>
                </a:moveTo>
                <a:cubicBezTo>
                  <a:pt x="168656" y="222700"/>
                  <a:pt x="165714" y="217087"/>
                  <a:pt x="160656" y="214027"/>
                </a:cubicBezTo>
                <a:cubicBezTo>
                  <a:pt x="155599" y="210968"/>
                  <a:pt x="149261" y="210968"/>
                  <a:pt x="144203" y="214027"/>
                </a:cubicBezTo>
                <a:cubicBezTo>
                  <a:pt x="139145" y="217087"/>
                  <a:pt x="136203" y="222700"/>
                  <a:pt x="136565" y="228600"/>
                </a:cubicBezTo>
                <a:cubicBezTo>
                  <a:pt x="136203" y="234500"/>
                  <a:pt x="139145" y="240113"/>
                  <a:pt x="144203" y="243173"/>
                </a:cubicBezTo>
                <a:cubicBezTo>
                  <a:pt x="149261" y="246232"/>
                  <a:pt x="155599" y="246232"/>
                  <a:pt x="160656" y="243173"/>
                </a:cubicBezTo>
                <a:cubicBezTo>
                  <a:pt x="165714" y="240113"/>
                  <a:pt x="168656" y="234500"/>
                  <a:pt x="168295" y="22860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8" name="Text 26"/>
          <p:cNvSpPr/>
          <p:nvPr/>
        </p:nvSpPr>
        <p:spPr>
          <a:xfrm>
            <a:off x="9824720" y="1686559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核心挑战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9291320" y="2296001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0" name="Text 28"/>
          <p:cNvSpPr/>
          <p:nvPr/>
        </p:nvSpPr>
        <p:spPr>
          <a:xfrm>
            <a:off x="9454515" y="2346801"/>
            <a:ext cx="17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850120" y="2296001"/>
            <a:ext cx="497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小目标检测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850120" y="2651601"/>
            <a:ext cx="497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远处行人、交通标志等小规模目标容易因下采样而丢失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9291320" y="3108801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4" name="Text 32"/>
          <p:cNvSpPr/>
          <p:nvPr/>
        </p:nvSpPr>
        <p:spPr>
          <a:xfrm>
            <a:off x="9437370" y="3159601"/>
            <a:ext cx="21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850120" y="3108801"/>
            <a:ext cx="436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细长结构分割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850120" y="3464401"/>
            <a:ext cx="436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路灯、栏杆等细长物体需要精细的局部特征捕获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9291320" y="3921601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8" name="Text 36"/>
          <p:cNvSpPr/>
          <p:nvPr/>
        </p:nvSpPr>
        <p:spPr>
          <a:xfrm>
            <a:off x="9434671" y="3972401"/>
            <a:ext cx="21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850120" y="3921601"/>
            <a:ext cx="416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边界模糊处理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850120" y="4277201"/>
            <a:ext cx="416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物体边缘区域的精确分割对上下文理解要求高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9032240" y="5054440"/>
            <a:ext cx="6715760" cy="3642360"/>
          </a:xfrm>
          <a:custGeom>
            <a:avLst/>
            <a:gdLst/>
            <a:ahLst/>
            <a:cxnLst/>
            <a:rect l="l" t="t" r="r" b="b"/>
            <a:pathLst>
              <a:path w="6715760" h="3642360">
                <a:moveTo>
                  <a:pt x="0" y="0"/>
                </a:moveTo>
                <a:lnTo>
                  <a:pt x="6715760" y="0"/>
                </a:lnTo>
                <a:lnTo>
                  <a:pt x="6715760" y="3642360"/>
                </a:lnTo>
                <a:lnTo>
                  <a:pt x="0" y="36423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9329420" y="536416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9050" y="19050"/>
                </a:moveTo>
                <a:cubicBezTo>
                  <a:pt x="29587" y="19050"/>
                  <a:pt x="38100" y="27563"/>
                  <a:pt x="38100" y="38100"/>
                </a:cubicBezTo>
                <a:lnTo>
                  <a:pt x="38100" y="238125"/>
                </a:lnTo>
                <a:cubicBezTo>
                  <a:pt x="38100" y="243364"/>
                  <a:pt x="42386" y="247650"/>
                  <a:pt x="47625" y="247650"/>
                </a:cubicBezTo>
                <a:lnTo>
                  <a:pt x="285750" y="247650"/>
                </a:lnTo>
                <a:cubicBezTo>
                  <a:pt x="296287" y="247650"/>
                  <a:pt x="304800" y="256163"/>
                  <a:pt x="304800" y="266700"/>
                </a:cubicBezTo>
                <a:cubicBezTo>
                  <a:pt x="304800" y="277237"/>
                  <a:pt x="296287" y="285750"/>
                  <a:pt x="285750" y="285750"/>
                </a:cubicBezTo>
                <a:lnTo>
                  <a:pt x="47625" y="285750"/>
                </a:lnTo>
                <a:cubicBezTo>
                  <a:pt x="21312" y="285750"/>
                  <a:pt x="0" y="264438"/>
                  <a:pt x="0" y="238125"/>
                </a:cubicBezTo>
                <a:lnTo>
                  <a:pt x="0" y="38100"/>
                </a:lnTo>
                <a:cubicBezTo>
                  <a:pt x="0" y="27563"/>
                  <a:pt x="8513" y="19050"/>
                  <a:pt x="19050" y="19050"/>
                </a:cubicBezTo>
                <a:close/>
                <a:moveTo>
                  <a:pt x="76200" y="57150"/>
                </a:moveTo>
                <a:cubicBezTo>
                  <a:pt x="76200" y="46613"/>
                  <a:pt x="84713" y="38100"/>
                  <a:pt x="95250" y="38100"/>
                </a:cubicBezTo>
                <a:lnTo>
                  <a:pt x="209550" y="38100"/>
                </a:lnTo>
                <a:cubicBezTo>
                  <a:pt x="220087" y="38100"/>
                  <a:pt x="228600" y="46613"/>
                  <a:pt x="228600" y="57150"/>
                </a:cubicBezTo>
                <a:cubicBezTo>
                  <a:pt x="228600" y="67687"/>
                  <a:pt x="220087" y="76200"/>
                  <a:pt x="209550" y="76200"/>
                </a:cubicBezTo>
                <a:lnTo>
                  <a:pt x="95250" y="76200"/>
                </a:lnTo>
                <a:cubicBezTo>
                  <a:pt x="84713" y="76200"/>
                  <a:pt x="76200" y="67687"/>
                  <a:pt x="76200" y="57150"/>
                </a:cubicBezTo>
                <a:close/>
                <a:moveTo>
                  <a:pt x="95250" y="104775"/>
                </a:moveTo>
                <a:lnTo>
                  <a:pt x="171450" y="104775"/>
                </a:lnTo>
                <a:cubicBezTo>
                  <a:pt x="181987" y="104775"/>
                  <a:pt x="190500" y="113288"/>
                  <a:pt x="190500" y="123825"/>
                </a:cubicBezTo>
                <a:cubicBezTo>
                  <a:pt x="190500" y="134362"/>
                  <a:pt x="181987" y="142875"/>
                  <a:pt x="171450" y="142875"/>
                </a:cubicBezTo>
                <a:lnTo>
                  <a:pt x="95250" y="142875"/>
                </a:lnTo>
                <a:cubicBezTo>
                  <a:pt x="84713" y="142875"/>
                  <a:pt x="76200" y="134362"/>
                  <a:pt x="76200" y="123825"/>
                </a:cubicBezTo>
                <a:cubicBezTo>
                  <a:pt x="76200" y="113288"/>
                  <a:pt x="84713" y="104775"/>
                  <a:pt x="95250" y="104775"/>
                </a:cubicBezTo>
                <a:close/>
                <a:moveTo>
                  <a:pt x="95250" y="171450"/>
                </a:moveTo>
                <a:lnTo>
                  <a:pt x="247650" y="171450"/>
                </a:lnTo>
                <a:cubicBezTo>
                  <a:pt x="258187" y="171450"/>
                  <a:pt x="266700" y="179963"/>
                  <a:pt x="266700" y="190500"/>
                </a:cubicBezTo>
                <a:cubicBezTo>
                  <a:pt x="266700" y="201037"/>
                  <a:pt x="258187" y="209550"/>
                  <a:pt x="247650" y="209550"/>
                </a:cubicBezTo>
                <a:lnTo>
                  <a:pt x="95250" y="209550"/>
                </a:lnTo>
                <a:cubicBezTo>
                  <a:pt x="84713" y="209550"/>
                  <a:pt x="76200" y="201037"/>
                  <a:pt x="76200" y="190500"/>
                </a:cubicBezTo>
                <a:cubicBezTo>
                  <a:pt x="76200" y="179963"/>
                  <a:pt x="84713" y="171450"/>
                  <a:pt x="95250" y="17145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3" name="Text 41"/>
          <p:cNvSpPr/>
          <p:nvPr/>
        </p:nvSpPr>
        <p:spPr>
          <a:xfrm>
            <a:off x="9824720" y="5313521"/>
            <a:ext cx="2159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mIoU 评测指标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9291320" y="5922961"/>
            <a:ext cx="6197600" cy="1371600"/>
          </a:xfrm>
          <a:custGeom>
            <a:avLst/>
            <a:gdLst/>
            <a:ahLst/>
            <a:cxnLst/>
            <a:rect l="l" t="t" r="r" b="b"/>
            <a:pathLst>
              <a:path w="6197600" h="1371600">
                <a:moveTo>
                  <a:pt x="0" y="0"/>
                </a:moveTo>
                <a:lnTo>
                  <a:pt x="6197600" y="0"/>
                </a:lnTo>
                <a:lnTo>
                  <a:pt x="61976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5" name="Text 43"/>
          <p:cNvSpPr/>
          <p:nvPr/>
        </p:nvSpPr>
        <p:spPr>
          <a:xfrm>
            <a:off x="9431020" y="6126161"/>
            <a:ext cx="5918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IoU</a:t>
            </a:r>
            <a:r>
              <a:rPr lang="en-US" sz="1500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</a:t>
            </a:r>
            <a:r>
              <a:rPr lang="en-US" sz="2000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= TP</a:t>
            </a:r>
            <a:r>
              <a:rPr lang="en-US" sz="1500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</a:t>
            </a:r>
            <a:r>
              <a:rPr lang="en-US" sz="2000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/ (TP</a:t>
            </a:r>
            <a:r>
              <a:rPr lang="en-US" sz="1500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</a:t>
            </a:r>
            <a:r>
              <a:rPr lang="en-US" sz="2000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+ FP</a:t>
            </a:r>
            <a:r>
              <a:rPr lang="en-US" sz="1500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</a:t>
            </a:r>
            <a:r>
              <a:rPr lang="en-US" sz="2000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+ FN</a:t>
            </a:r>
            <a:r>
              <a:rPr lang="en-US" sz="1500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</a:t>
            </a:r>
            <a:r>
              <a:rPr lang="en-US" sz="2000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)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437370" y="6583361"/>
            <a:ext cx="5905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mIoU = (1/C) × Σ IoU</a:t>
            </a:r>
            <a:r>
              <a:rPr lang="en-US" sz="135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291320" y="7446961"/>
            <a:ext cx="62992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mIoU（mean Intersection over Union）是语义分割的标准评测指标，通过对各类别IoU求平均值，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对类别不均衡问题具有良好敏感性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，能够客观反映模型在所有类别上的综合性能。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64789" y="464789"/>
            <a:ext cx="69718" cy="464789"/>
          </a:xfrm>
          <a:custGeom>
            <a:avLst/>
            <a:gdLst/>
            <a:ahLst/>
            <a:cxnLst/>
            <a:rect l="l" t="t" r="r" b="b"/>
            <a:pathLst>
              <a:path w="69718" h="464789">
                <a:moveTo>
                  <a:pt x="0" y="0"/>
                </a:moveTo>
                <a:lnTo>
                  <a:pt x="69718" y="0"/>
                </a:lnTo>
                <a:lnTo>
                  <a:pt x="69718" y="464789"/>
                </a:lnTo>
                <a:lnTo>
                  <a:pt x="0" y="464789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Text 1"/>
          <p:cNvSpPr/>
          <p:nvPr/>
        </p:nvSpPr>
        <p:spPr>
          <a:xfrm>
            <a:off x="673944" y="464789"/>
            <a:ext cx="7169372" cy="4647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94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PSPNet 算法核心：多尺度上下文融合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69437" y="1213100"/>
            <a:ext cx="15324098" cy="3820567"/>
          </a:xfrm>
          <a:custGeom>
            <a:avLst/>
            <a:gdLst/>
            <a:ahLst/>
            <a:cxnLst/>
            <a:rect l="l" t="t" r="r" b="b"/>
            <a:pathLst>
              <a:path w="15324098" h="3820567">
                <a:moveTo>
                  <a:pt x="0" y="0"/>
                </a:moveTo>
                <a:lnTo>
                  <a:pt x="15324098" y="0"/>
                </a:lnTo>
                <a:lnTo>
                  <a:pt x="15324098" y="3820567"/>
                </a:lnTo>
                <a:lnTo>
                  <a:pt x="0" y="3820567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41339" y="1496477"/>
            <a:ext cx="278873" cy="278873"/>
          </a:xfrm>
          <a:custGeom>
            <a:avLst/>
            <a:gdLst/>
            <a:ahLst/>
            <a:cxnLst/>
            <a:rect l="l" t="t" r="r" b="b"/>
            <a:pathLst>
              <a:path w="278873" h="278873">
                <a:moveTo>
                  <a:pt x="0" y="43574"/>
                </a:moveTo>
                <a:cubicBezTo>
                  <a:pt x="0" y="29140"/>
                  <a:pt x="11711" y="17430"/>
                  <a:pt x="26144" y="17430"/>
                </a:cubicBezTo>
                <a:lnTo>
                  <a:pt x="78433" y="17430"/>
                </a:lnTo>
                <a:cubicBezTo>
                  <a:pt x="92867" y="17430"/>
                  <a:pt x="104578" y="29140"/>
                  <a:pt x="104578" y="43574"/>
                </a:cubicBezTo>
                <a:lnTo>
                  <a:pt x="104578" y="52289"/>
                </a:lnTo>
                <a:lnTo>
                  <a:pt x="174296" y="52289"/>
                </a:lnTo>
                <a:lnTo>
                  <a:pt x="174296" y="43574"/>
                </a:lnTo>
                <a:cubicBezTo>
                  <a:pt x="174296" y="29140"/>
                  <a:pt x="186006" y="17430"/>
                  <a:pt x="200440" y="17430"/>
                </a:cubicBezTo>
                <a:lnTo>
                  <a:pt x="252729" y="17430"/>
                </a:lnTo>
                <a:cubicBezTo>
                  <a:pt x="267163" y="17430"/>
                  <a:pt x="278873" y="29140"/>
                  <a:pt x="278873" y="43574"/>
                </a:cubicBezTo>
                <a:lnTo>
                  <a:pt x="278873" y="95863"/>
                </a:lnTo>
                <a:cubicBezTo>
                  <a:pt x="278873" y="110297"/>
                  <a:pt x="267163" y="122007"/>
                  <a:pt x="252729" y="122007"/>
                </a:cubicBezTo>
                <a:lnTo>
                  <a:pt x="200440" y="122007"/>
                </a:lnTo>
                <a:cubicBezTo>
                  <a:pt x="186006" y="122007"/>
                  <a:pt x="174296" y="110297"/>
                  <a:pt x="174296" y="95863"/>
                </a:cubicBezTo>
                <a:lnTo>
                  <a:pt x="174296" y="87148"/>
                </a:lnTo>
                <a:lnTo>
                  <a:pt x="104578" y="87148"/>
                </a:lnTo>
                <a:lnTo>
                  <a:pt x="104578" y="95863"/>
                </a:lnTo>
                <a:cubicBezTo>
                  <a:pt x="104578" y="99839"/>
                  <a:pt x="103652" y="103652"/>
                  <a:pt x="102072" y="107029"/>
                </a:cubicBezTo>
                <a:lnTo>
                  <a:pt x="139437" y="156866"/>
                </a:lnTo>
                <a:lnTo>
                  <a:pt x="183011" y="156866"/>
                </a:lnTo>
                <a:cubicBezTo>
                  <a:pt x="197445" y="156866"/>
                  <a:pt x="209155" y="168577"/>
                  <a:pt x="209155" y="183011"/>
                </a:cubicBezTo>
                <a:lnTo>
                  <a:pt x="209155" y="235299"/>
                </a:lnTo>
                <a:cubicBezTo>
                  <a:pt x="209155" y="249733"/>
                  <a:pt x="197445" y="261444"/>
                  <a:pt x="183011" y="261444"/>
                </a:cubicBezTo>
                <a:lnTo>
                  <a:pt x="130722" y="261444"/>
                </a:lnTo>
                <a:cubicBezTo>
                  <a:pt x="116288" y="261444"/>
                  <a:pt x="104578" y="249733"/>
                  <a:pt x="104578" y="235299"/>
                </a:cubicBezTo>
                <a:lnTo>
                  <a:pt x="104578" y="183011"/>
                </a:lnTo>
                <a:cubicBezTo>
                  <a:pt x="104578" y="179035"/>
                  <a:pt x="105504" y="175222"/>
                  <a:pt x="107083" y="171845"/>
                </a:cubicBezTo>
                <a:lnTo>
                  <a:pt x="69718" y="122007"/>
                </a:lnTo>
                <a:lnTo>
                  <a:pt x="26144" y="122007"/>
                </a:lnTo>
                <a:cubicBezTo>
                  <a:pt x="11711" y="122007"/>
                  <a:pt x="0" y="110297"/>
                  <a:pt x="0" y="95863"/>
                </a:cubicBezTo>
                <a:lnTo>
                  <a:pt x="0" y="43574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" name="Text 4"/>
          <p:cNvSpPr/>
          <p:nvPr/>
        </p:nvSpPr>
        <p:spPr>
          <a:xfrm>
            <a:off x="1194508" y="1450143"/>
            <a:ext cx="2823594" cy="3718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196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PSPNet 整体流程架构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06479" y="2007745"/>
            <a:ext cx="3241904" cy="1905635"/>
          </a:xfrm>
          <a:custGeom>
            <a:avLst/>
            <a:gdLst/>
            <a:ahLst/>
            <a:cxnLst/>
            <a:rect l="l" t="t" r="r" b="b"/>
            <a:pathLst>
              <a:path w="3241904" h="1905635">
                <a:moveTo>
                  <a:pt x="0" y="0"/>
                </a:moveTo>
                <a:lnTo>
                  <a:pt x="3241904" y="0"/>
                </a:lnTo>
                <a:lnTo>
                  <a:pt x="3241904" y="1905635"/>
                </a:lnTo>
                <a:lnTo>
                  <a:pt x="0" y="1905635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8" name="Shape 6"/>
          <p:cNvSpPr/>
          <p:nvPr/>
        </p:nvSpPr>
        <p:spPr>
          <a:xfrm>
            <a:off x="2047832" y="2147182"/>
            <a:ext cx="557747" cy="557747"/>
          </a:xfrm>
          <a:custGeom>
            <a:avLst/>
            <a:gdLst/>
            <a:ahLst/>
            <a:cxnLst/>
            <a:rect l="l" t="t" r="r" b="b"/>
            <a:pathLst>
              <a:path w="557747" h="557747">
                <a:moveTo>
                  <a:pt x="278873" y="0"/>
                </a:moveTo>
                <a:lnTo>
                  <a:pt x="278873" y="0"/>
                </a:lnTo>
                <a:cubicBezTo>
                  <a:pt x="432788" y="0"/>
                  <a:pt x="557747" y="124959"/>
                  <a:pt x="557747" y="278873"/>
                </a:cubicBezTo>
                <a:lnTo>
                  <a:pt x="557747" y="278873"/>
                </a:lnTo>
                <a:cubicBezTo>
                  <a:pt x="557747" y="432788"/>
                  <a:pt x="432788" y="557747"/>
                  <a:pt x="278873" y="557747"/>
                </a:cubicBezTo>
                <a:lnTo>
                  <a:pt x="278873" y="557747"/>
                </a:lnTo>
                <a:cubicBezTo>
                  <a:pt x="124959" y="557747"/>
                  <a:pt x="0" y="432788"/>
                  <a:pt x="0" y="278873"/>
                </a:cubicBezTo>
                <a:lnTo>
                  <a:pt x="0" y="278873"/>
                </a:lnTo>
                <a:cubicBezTo>
                  <a:pt x="0" y="124959"/>
                  <a:pt x="124959" y="0"/>
                  <a:pt x="278873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9" name="Shape 7"/>
          <p:cNvSpPr/>
          <p:nvPr/>
        </p:nvSpPr>
        <p:spPr>
          <a:xfrm>
            <a:off x="2210508" y="2309858"/>
            <a:ext cx="232395" cy="232395"/>
          </a:xfrm>
          <a:custGeom>
            <a:avLst/>
            <a:gdLst/>
            <a:ahLst/>
            <a:cxnLst/>
            <a:rect l="l" t="t" r="r" b="b"/>
            <a:pathLst>
              <a:path w="232395" h="232395">
                <a:moveTo>
                  <a:pt x="105531" y="2360"/>
                </a:moveTo>
                <a:cubicBezTo>
                  <a:pt x="112294" y="-772"/>
                  <a:pt x="120101" y="-772"/>
                  <a:pt x="126864" y="2360"/>
                </a:cubicBezTo>
                <a:lnTo>
                  <a:pt x="226085" y="48204"/>
                </a:lnTo>
                <a:cubicBezTo>
                  <a:pt x="229944" y="49974"/>
                  <a:pt x="232395" y="53832"/>
                  <a:pt x="232395" y="58099"/>
                </a:cubicBezTo>
                <a:cubicBezTo>
                  <a:pt x="232395" y="62365"/>
                  <a:pt x="229944" y="66223"/>
                  <a:pt x="226085" y="67994"/>
                </a:cubicBezTo>
                <a:lnTo>
                  <a:pt x="126864" y="113837"/>
                </a:lnTo>
                <a:cubicBezTo>
                  <a:pt x="120101" y="116969"/>
                  <a:pt x="112294" y="116969"/>
                  <a:pt x="105531" y="113837"/>
                </a:cubicBezTo>
                <a:lnTo>
                  <a:pt x="6309" y="67994"/>
                </a:lnTo>
                <a:cubicBezTo>
                  <a:pt x="2451" y="66178"/>
                  <a:pt x="0" y="62320"/>
                  <a:pt x="0" y="58099"/>
                </a:cubicBezTo>
                <a:cubicBezTo>
                  <a:pt x="0" y="53877"/>
                  <a:pt x="2451" y="49974"/>
                  <a:pt x="6309" y="48204"/>
                </a:cubicBezTo>
                <a:lnTo>
                  <a:pt x="105531" y="2360"/>
                </a:lnTo>
                <a:close/>
                <a:moveTo>
                  <a:pt x="21832" y="99131"/>
                </a:moveTo>
                <a:lnTo>
                  <a:pt x="96407" y="133581"/>
                </a:lnTo>
                <a:cubicBezTo>
                  <a:pt x="108980" y="139391"/>
                  <a:pt x="123460" y="139391"/>
                  <a:pt x="136033" y="133581"/>
                </a:cubicBezTo>
                <a:lnTo>
                  <a:pt x="210608" y="99131"/>
                </a:lnTo>
                <a:lnTo>
                  <a:pt x="226085" y="106302"/>
                </a:lnTo>
                <a:cubicBezTo>
                  <a:pt x="229944" y="108073"/>
                  <a:pt x="232395" y="111931"/>
                  <a:pt x="232395" y="116197"/>
                </a:cubicBezTo>
                <a:cubicBezTo>
                  <a:pt x="232395" y="120464"/>
                  <a:pt x="229944" y="124322"/>
                  <a:pt x="226085" y="126092"/>
                </a:cubicBezTo>
                <a:lnTo>
                  <a:pt x="126864" y="171936"/>
                </a:lnTo>
                <a:cubicBezTo>
                  <a:pt x="120101" y="175068"/>
                  <a:pt x="112294" y="175068"/>
                  <a:pt x="105531" y="171936"/>
                </a:cubicBezTo>
                <a:lnTo>
                  <a:pt x="6309" y="126092"/>
                </a:lnTo>
                <a:cubicBezTo>
                  <a:pt x="2451" y="124277"/>
                  <a:pt x="0" y="120419"/>
                  <a:pt x="0" y="116197"/>
                </a:cubicBezTo>
                <a:cubicBezTo>
                  <a:pt x="0" y="111976"/>
                  <a:pt x="2451" y="108073"/>
                  <a:pt x="6309" y="106302"/>
                </a:cubicBezTo>
                <a:lnTo>
                  <a:pt x="21787" y="99131"/>
                </a:lnTo>
                <a:close/>
                <a:moveTo>
                  <a:pt x="6309" y="164401"/>
                </a:moveTo>
                <a:lnTo>
                  <a:pt x="21787" y="157229"/>
                </a:lnTo>
                <a:lnTo>
                  <a:pt x="96362" y="191680"/>
                </a:lnTo>
                <a:cubicBezTo>
                  <a:pt x="108935" y="197490"/>
                  <a:pt x="123414" y="197490"/>
                  <a:pt x="135987" y="191680"/>
                </a:cubicBezTo>
                <a:lnTo>
                  <a:pt x="210562" y="157229"/>
                </a:lnTo>
                <a:lnTo>
                  <a:pt x="226040" y="164401"/>
                </a:lnTo>
                <a:cubicBezTo>
                  <a:pt x="229898" y="166171"/>
                  <a:pt x="232349" y="170029"/>
                  <a:pt x="232349" y="174296"/>
                </a:cubicBezTo>
                <a:cubicBezTo>
                  <a:pt x="232349" y="178563"/>
                  <a:pt x="229898" y="182421"/>
                  <a:pt x="226040" y="184191"/>
                </a:cubicBezTo>
                <a:lnTo>
                  <a:pt x="126818" y="230034"/>
                </a:lnTo>
                <a:cubicBezTo>
                  <a:pt x="120055" y="233166"/>
                  <a:pt x="112248" y="233166"/>
                  <a:pt x="105485" y="230034"/>
                </a:cubicBezTo>
                <a:lnTo>
                  <a:pt x="6309" y="184191"/>
                </a:lnTo>
                <a:cubicBezTo>
                  <a:pt x="2451" y="182375"/>
                  <a:pt x="0" y="178517"/>
                  <a:pt x="0" y="174296"/>
                </a:cubicBezTo>
                <a:cubicBezTo>
                  <a:pt x="0" y="170075"/>
                  <a:pt x="2451" y="166171"/>
                  <a:pt x="6309" y="16440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793627" y="2797886"/>
            <a:ext cx="3067608" cy="3253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47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Backbone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99437" y="3169718"/>
            <a:ext cx="3055989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特征提取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99437" y="3495070"/>
            <a:ext cx="3055989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H/16 × W/16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121227" y="2821126"/>
            <a:ext cx="278873" cy="278873"/>
          </a:xfrm>
          <a:custGeom>
            <a:avLst/>
            <a:gdLst/>
            <a:ahLst/>
            <a:cxnLst/>
            <a:rect l="l" t="t" r="r" b="b"/>
            <a:pathLst>
              <a:path w="278873" h="278873">
                <a:moveTo>
                  <a:pt x="273754" y="151746"/>
                </a:moveTo>
                <a:cubicBezTo>
                  <a:pt x="280562" y="144938"/>
                  <a:pt x="280562" y="133881"/>
                  <a:pt x="273754" y="127073"/>
                </a:cubicBezTo>
                <a:lnTo>
                  <a:pt x="186606" y="39925"/>
                </a:lnTo>
                <a:cubicBezTo>
                  <a:pt x="179797" y="33116"/>
                  <a:pt x="168740" y="33116"/>
                  <a:pt x="161932" y="39925"/>
                </a:cubicBezTo>
                <a:cubicBezTo>
                  <a:pt x="155123" y="46733"/>
                  <a:pt x="155123" y="57790"/>
                  <a:pt x="161932" y="64598"/>
                </a:cubicBezTo>
                <a:lnTo>
                  <a:pt x="219341" y="122007"/>
                </a:lnTo>
                <a:lnTo>
                  <a:pt x="17430" y="122007"/>
                </a:lnTo>
                <a:cubicBezTo>
                  <a:pt x="7789" y="122007"/>
                  <a:pt x="0" y="129796"/>
                  <a:pt x="0" y="139437"/>
                </a:cubicBezTo>
                <a:cubicBezTo>
                  <a:pt x="0" y="149077"/>
                  <a:pt x="7789" y="156866"/>
                  <a:pt x="17430" y="156866"/>
                </a:cubicBezTo>
                <a:lnTo>
                  <a:pt x="219341" y="156866"/>
                </a:lnTo>
                <a:lnTo>
                  <a:pt x="161932" y="214275"/>
                </a:lnTo>
                <a:cubicBezTo>
                  <a:pt x="155123" y="221083"/>
                  <a:pt x="155123" y="232140"/>
                  <a:pt x="161932" y="238949"/>
                </a:cubicBezTo>
                <a:cubicBezTo>
                  <a:pt x="168740" y="245757"/>
                  <a:pt x="179797" y="245757"/>
                  <a:pt x="186606" y="238949"/>
                </a:cubicBezTo>
                <a:lnTo>
                  <a:pt x="273754" y="151801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4" name="Shape 12"/>
          <p:cNvSpPr/>
          <p:nvPr/>
        </p:nvSpPr>
        <p:spPr>
          <a:xfrm>
            <a:off x="4574397" y="2007745"/>
            <a:ext cx="3241904" cy="1905635"/>
          </a:xfrm>
          <a:custGeom>
            <a:avLst/>
            <a:gdLst/>
            <a:ahLst/>
            <a:cxnLst/>
            <a:rect l="l" t="t" r="r" b="b"/>
            <a:pathLst>
              <a:path w="3241904" h="1905635">
                <a:moveTo>
                  <a:pt x="0" y="0"/>
                </a:moveTo>
                <a:lnTo>
                  <a:pt x="3241904" y="0"/>
                </a:lnTo>
                <a:lnTo>
                  <a:pt x="3241904" y="1905635"/>
                </a:lnTo>
                <a:lnTo>
                  <a:pt x="0" y="1905635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5" name="Shape 13"/>
          <p:cNvSpPr/>
          <p:nvPr/>
        </p:nvSpPr>
        <p:spPr>
          <a:xfrm>
            <a:off x="5915749" y="2147182"/>
            <a:ext cx="557747" cy="557747"/>
          </a:xfrm>
          <a:custGeom>
            <a:avLst/>
            <a:gdLst/>
            <a:ahLst/>
            <a:cxnLst/>
            <a:rect l="l" t="t" r="r" b="b"/>
            <a:pathLst>
              <a:path w="557747" h="557747">
                <a:moveTo>
                  <a:pt x="278873" y="0"/>
                </a:moveTo>
                <a:lnTo>
                  <a:pt x="278873" y="0"/>
                </a:lnTo>
                <a:cubicBezTo>
                  <a:pt x="432788" y="0"/>
                  <a:pt x="557747" y="124959"/>
                  <a:pt x="557747" y="278873"/>
                </a:cubicBezTo>
                <a:lnTo>
                  <a:pt x="557747" y="278873"/>
                </a:lnTo>
                <a:cubicBezTo>
                  <a:pt x="557747" y="432788"/>
                  <a:pt x="432788" y="557747"/>
                  <a:pt x="278873" y="557747"/>
                </a:cubicBezTo>
                <a:lnTo>
                  <a:pt x="278873" y="557747"/>
                </a:lnTo>
                <a:cubicBezTo>
                  <a:pt x="124959" y="557747"/>
                  <a:pt x="0" y="432788"/>
                  <a:pt x="0" y="278873"/>
                </a:cubicBezTo>
                <a:lnTo>
                  <a:pt x="0" y="278873"/>
                </a:lnTo>
                <a:cubicBezTo>
                  <a:pt x="0" y="124959"/>
                  <a:pt x="124959" y="0"/>
                  <a:pt x="278873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6" name="Shape 14"/>
          <p:cNvSpPr/>
          <p:nvPr/>
        </p:nvSpPr>
        <p:spPr>
          <a:xfrm>
            <a:off x="6078425" y="2309858"/>
            <a:ext cx="232395" cy="232395"/>
          </a:xfrm>
          <a:custGeom>
            <a:avLst/>
            <a:gdLst/>
            <a:ahLst/>
            <a:cxnLst/>
            <a:rect l="l" t="t" r="r" b="b"/>
            <a:pathLst>
              <a:path w="232395" h="232395">
                <a:moveTo>
                  <a:pt x="128906" y="-590"/>
                </a:moveTo>
                <a:cubicBezTo>
                  <a:pt x="121054" y="-5129"/>
                  <a:pt x="111341" y="-5129"/>
                  <a:pt x="103488" y="-590"/>
                </a:cubicBezTo>
                <a:lnTo>
                  <a:pt x="65270" y="21469"/>
                </a:lnTo>
                <a:cubicBezTo>
                  <a:pt x="57418" y="26008"/>
                  <a:pt x="52561" y="34405"/>
                  <a:pt x="52561" y="43483"/>
                </a:cubicBezTo>
                <a:lnTo>
                  <a:pt x="52561" y="89735"/>
                </a:lnTo>
                <a:lnTo>
                  <a:pt x="12482" y="112884"/>
                </a:lnTo>
                <a:cubicBezTo>
                  <a:pt x="4630" y="117423"/>
                  <a:pt x="-227" y="125820"/>
                  <a:pt x="-227" y="134898"/>
                </a:cubicBezTo>
                <a:lnTo>
                  <a:pt x="-227" y="179062"/>
                </a:lnTo>
                <a:cubicBezTo>
                  <a:pt x="-227" y="188140"/>
                  <a:pt x="4630" y="196537"/>
                  <a:pt x="12482" y="201076"/>
                </a:cubicBezTo>
                <a:lnTo>
                  <a:pt x="50746" y="223135"/>
                </a:lnTo>
                <a:cubicBezTo>
                  <a:pt x="58598" y="227674"/>
                  <a:pt x="68311" y="227674"/>
                  <a:pt x="76164" y="223135"/>
                </a:cubicBezTo>
                <a:lnTo>
                  <a:pt x="116243" y="199986"/>
                </a:lnTo>
                <a:lnTo>
                  <a:pt x="156322" y="223135"/>
                </a:lnTo>
                <a:cubicBezTo>
                  <a:pt x="164174" y="227674"/>
                  <a:pt x="173887" y="227674"/>
                  <a:pt x="181740" y="223135"/>
                </a:cubicBezTo>
                <a:lnTo>
                  <a:pt x="219912" y="201076"/>
                </a:lnTo>
                <a:cubicBezTo>
                  <a:pt x="227765" y="196537"/>
                  <a:pt x="232622" y="188140"/>
                  <a:pt x="232622" y="179062"/>
                </a:cubicBezTo>
                <a:lnTo>
                  <a:pt x="232622" y="134898"/>
                </a:lnTo>
                <a:cubicBezTo>
                  <a:pt x="232622" y="125820"/>
                  <a:pt x="227765" y="117423"/>
                  <a:pt x="219912" y="112884"/>
                </a:cubicBezTo>
                <a:lnTo>
                  <a:pt x="179833" y="89735"/>
                </a:lnTo>
                <a:lnTo>
                  <a:pt x="179833" y="43483"/>
                </a:lnTo>
                <a:cubicBezTo>
                  <a:pt x="179833" y="34405"/>
                  <a:pt x="174977" y="26008"/>
                  <a:pt x="167124" y="21469"/>
                </a:cubicBezTo>
                <a:lnTo>
                  <a:pt x="128906" y="-590"/>
                </a:lnTo>
                <a:close/>
                <a:moveTo>
                  <a:pt x="105304" y="132810"/>
                </a:moveTo>
                <a:lnTo>
                  <a:pt x="105304" y="181150"/>
                </a:lnTo>
                <a:lnTo>
                  <a:pt x="65225" y="204298"/>
                </a:lnTo>
                <a:cubicBezTo>
                  <a:pt x="64680" y="204616"/>
                  <a:pt x="64045" y="204798"/>
                  <a:pt x="63409" y="204798"/>
                </a:cubicBezTo>
                <a:lnTo>
                  <a:pt x="63409" y="157003"/>
                </a:lnTo>
                <a:lnTo>
                  <a:pt x="105304" y="132810"/>
                </a:lnTo>
                <a:close/>
                <a:moveTo>
                  <a:pt x="210335" y="133082"/>
                </a:moveTo>
                <a:cubicBezTo>
                  <a:pt x="210653" y="133627"/>
                  <a:pt x="210835" y="134262"/>
                  <a:pt x="210835" y="134898"/>
                </a:cubicBezTo>
                <a:lnTo>
                  <a:pt x="210835" y="179062"/>
                </a:lnTo>
                <a:cubicBezTo>
                  <a:pt x="210835" y="180378"/>
                  <a:pt x="210154" y="181558"/>
                  <a:pt x="209019" y="182194"/>
                </a:cubicBezTo>
                <a:lnTo>
                  <a:pt x="170756" y="204253"/>
                </a:lnTo>
                <a:cubicBezTo>
                  <a:pt x="170211" y="204571"/>
                  <a:pt x="169575" y="204752"/>
                  <a:pt x="168940" y="204752"/>
                </a:cubicBezTo>
                <a:lnTo>
                  <a:pt x="168940" y="156957"/>
                </a:lnTo>
                <a:lnTo>
                  <a:pt x="210335" y="133082"/>
                </a:lnTo>
                <a:close/>
                <a:moveTo>
                  <a:pt x="158092" y="43483"/>
                </a:moveTo>
                <a:lnTo>
                  <a:pt x="158092" y="89735"/>
                </a:lnTo>
                <a:lnTo>
                  <a:pt x="116197" y="113928"/>
                </a:lnTo>
                <a:lnTo>
                  <a:pt x="116197" y="65588"/>
                </a:lnTo>
                <a:lnTo>
                  <a:pt x="157593" y="41713"/>
                </a:lnTo>
                <a:cubicBezTo>
                  <a:pt x="157910" y="42258"/>
                  <a:pt x="158092" y="42893"/>
                  <a:pt x="158092" y="4352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4661545" y="2797886"/>
            <a:ext cx="3067608" cy="3253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47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PPM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667355" y="3169718"/>
            <a:ext cx="3055989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多尺度池化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667355" y="3495070"/>
            <a:ext cx="3055989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融合上下文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989144" y="2821126"/>
            <a:ext cx="278873" cy="278873"/>
          </a:xfrm>
          <a:custGeom>
            <a:avLst/>
            <a:gdLst/>
            <a:ahLst/>
            <a:cxnLst/>
            <a:rect l="l" t="t" r="r" b="b"/>
            <a:pathLst>
              <a:path w="278873" h="278873">
                <a:moveTo>
                  <a:pt x="273754" y="151746"/>
                </a:moveTo>
                <a:cubicBezTo>
                  <a:pt x="280562" y="144938"/>
                  <a:pt x="280562" y="133881"/>
                  <a:pt x="273754" y="127073"/>
                </a:cubicBezTo>
                <a:lnTo>
                  <a:pt x="186606" y="39925"/>
                </a:lnTo>
                <a:cubicBezTo>
                  <a:pt x="179797" y="33116"/>
                  <a:pt x="168740" y="33116"/>
                  <a:pt x="161932" y="39925"/>
                </a:cubicBezTo>
                <a:cubicBezTo>
                  <a:pt x="155123" y="46733"/>
                  <a:pt x="155123" y="57790"/>
                  <a:pt x="161932" y="64598"/>
                </a:cubicBezTo>
                <a:lnTo>
                  <a:pt x="219341" y="122007"/>
                </a:lnTo>
                <a:lnTo>
                  <a:pt x="17430" y="122007"/>
                </a:lnTo>
                <a:cubicBezTo>
                  <a:pt x="7789" y="122007"/>
                  <a:pt x="0" y="129796"/>
                  <a:pt x="0" y="139437"/>
                </a:cubicBezTo>
                <a:cubicBezTo>
                  <a:pt x="0" y="149077"/>
                  <a:pt x="7789" y="156866"/>
                  <a:pt x="17430" y="156866"/>
                </a:cubicBezTo>
                <a:lnTo>
                  <a:pt x="219341" y="156866"/>
                </a:lnTo>
                <a:lnTo>
                  <a:pt x="161932" y="214275"/>
                </a:lnTo>
                <a:cubicBezTo>
                  <a:pt x="155123" y="221083"/>
                  <a:pt x="155123" y="232140"/>
                  <a:pt x="161932" y="238949"/>
                </a:cubicBezTo>
                <a:cubicBezTo>
                  <a:pt x="168740" y="245757"/>
                  <a:pt x="179797" y="245757"/>
                  <a:pt x="186606" y="238949"/>
                </a:cubicBezTo>
                <a:lnTo>
                  <a:pt x="273754" y="151801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1" name="Shape 19"/>
          <p:cNvSpPr/>
          <p:nvPr/>
        </p:nvSpPr>
        <p:spPr>
          <a:xfrm>
            <a:off x="8442314" y="2007745"/>
            <a:ext cx="3241904" cy="1905635"/>
          </a:xfrm>
          <a:custGeom>
            <a:avLst/>
            <a:gdLst/>
            <a:ahLst/>
            <a:cxnLst/>
            <a:rect l="l" t="t" r="r" b="b"/>
            <a:pathLst>
              <a:path w="3241904" h="1905635">
                <a:moveTo>
                  <a:pt x="0" y="0"/>
                </a:moveTo>
                <a:lnTo>
                  <a:pt x="3241904" y="0"/>
                </a:lnTo>
                <a:lnTo>
                  <a:pt x="3241904" y="1905635"/>
                </a:lnTo>
                <a:lnTo>
                  <a:pt x="0" y="1905635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2" name="Shape 20"/>
          <p:cNvSpPr/>
          <p:nvPr/>
        </p:nvSpPr>
        <p:spPr>
          <a:xfrm>
            <a:off x="9783666" y="2147182"/>
            <a:ext cx="557747" cy="557747"/>
          </a:xfrm>
          <a:custGeom>
            <a:avLst/>
            <a:gdLst/>
            <a:ahLst/>
            <a:cxnLst/>
            <a:rect l="l" t="t" r="r" b="b"/>
            <a:pathLst>
              <a:path w="557747" h="557747">
                <a:moveTo>
                  <a:pt x="278873" y="0"/>
                </a:moveTo>
                <a:lnTo>
                  <a:pt x="278873" y="0"/>
                </a:lnTo>
                <a:cubicBezTo>
                  <a:pt x="432788" y="0"/>
                  <a:pt x="557747" y="124959"/>
                  <a:pt x="557747" y="278873"/>
                </a:cubicBezTo>
                <a:lnTo>
                  <a:pt x="557747" y="278873"/>
                </a:lnTo>
                <a:cubicBezTo>
                  <a:pt x="557747" y="432788"/>
                  <a:pt x="432788" y="557747"/>
                  <a:pt x="278873" y="557747"/>
                </a:cubicBezTo>
                <a:lnTo>
                  <a:pt x="278873" y="557747"/>
                </a:lnTo>
                <a:cubicBezTo>
                  <a:pt x="124959" y="557747"/>
                  <a:pt x="0" y="432788"/>
                  <a:pt x="0" y="278873"/>
                </a:cubicBezTo>
                <a:lnTo>
                  <a:pt x="0" y="278873"/>
                </a:lnTo>
                <a:cubicBezTo>
                  <a:pt x="0" y="124959"/>
                  <a:pt x="124959" y="0"/>
                  <a:pt x="278873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3" name="Shape 21"/>
          <p:cNvSpPr/>
          <p:nvPr/>
        </p:nvSpPr>
        <p:spPr>
          <a:xfrm>
            <a:off x="9946342" y="2309858"/>
            <a:ext cx="232395" cy="232395"/>
          </a:xfrm>
          <a:custGeom>
            <a:avLst/>
            <a:gdLst/>
            <a:ahLst/>
            <a:cxnLst/>
            <a:rect l="l" t="t" r="r" b="b"/>
            <a:pathLst>
              <a:path w="232395" h="232395">
                <a:moveTo>
                  <a:pt x="206976" y="101673"/>
                </a:moveTo>
                <a:lnTo>
                  <a:pt x="141615" y="101673"/>
                </a:lnTo>
                <a:cubicBezTo>
                  <a:pt x="135579" y="101673"/>
                  <a:pt x="130722" y="96816"/>
                  <a:pt x="130722" y="90779"/>
                </a:cubicBezTo>
                <a:lnTo>
                  <a:pt x="130722" y="25418"/>
                </a:lnTo>
                <a:cubicBezTo>
                  <a:pt x="130722" y="21015"/>
                  <a:pt x="133355" y="17021"/>
                  <a:pt x="137440" y="15342"/>
                </a:cubicBezTo>
                <a:cubicBezTo>
                  <a:pt x="141525" y="13662"/>
                  <a:pt x="146200" y="14615"/>
                  <a:pt x="149332" y="17702"/>
                </a:cubicBezTo>
                <a:lnTo>
                  <a:pt x="167487" y="35858"/>
                </a:lnTo>
                <a:lnTo>
                  <a:pt x="200803" y="2542"/>
                </a:lnTo>
                <a:cubicBezTo>
                  <a:pt x="202437" y="908"/>
                  <a:pt x="204662" y="0"/>
                  <a:pt x="206976" y="0"/>
                </a:cubicBezTo>
                <a:cubicBezTo>
                  <a:pt x="209291" y="0"/>
                  <a:pt x="211515" y="908"/>
                  <a:pt x="213195" y="2587"/>
                </a:cubicBezTo>
                <a:lnTo>
                  <a:pt x="229853" y="19245"/>
                </a:lnTo>
                <a:cubicBezTo>
                  <a:pt x="231487" y="20879"/>
                  <a:pt x="232395" y="23103"/>
                  <a:pt x="232395" y="25418"/>
                </a:cubicBezTo>
                <a:cubicBezTo>
                  <a:pt x="232395" y="27733"/>
                  <a:pt x="231487" y="29957"/>
                  <a:pt x="229807" y="31637"/>
                </a:cubicBezTo>
                <a:lnTo>
                  <a:pt x="196537" y="64907"/>
                </a:lnTo>
                <a:lnTo>
                  <a:pt x="214693" y="83063"/>
                </a:lnTo>
                <a:cubicBezTo>
                  <a:pt x="217825" y="86195"/>
                  <a:pt x="218732" y="90870"/>
                  <a:pt x="217053" y="94955"/>
                </a:cubicBezTo>
                <a:cubicBezTo>
                  <a:pt x="215373" y="99040"/>
                  <a:pt x="211379" y="101673"/>
                  <a:pt x="206976" y="101673"/>
                </a:cubicBezTo>
                <a:close/>
                <a:moveTo>
                  <a:pt x="206976" y="130722"/>
                </a:moveTo>
                <a:cubicBezTo>
                  <a:pt x="211379" y="130722"/>
                  <a:pt x="215373" y="133355"/>
                  <a:pt x="217053" y="137440"/>
                </a:cubicBezTo>
                <a:cubicBezTo>
                  <a:pt x="218732" y="141525"/>
                  <a:pt x="217825" y="146200"/>
                  <a:pt x="214693" y="149332"/>
                </a:cubicBezTo>
                <a:lnTo>
                  <a:pt x="196537" y="167487"/>
                </a:lnTo>
                <a:lnTo>
                  <a:pt x="229853" y="200803"/>
                </a:lnTo>
                <a:cubicBezTo>
                  <a:pt x="231487" y="202437"/>
                  <a:pt x="232440" y="204662"/>
                  <a:pt x="232440" y="207022"/>
                </a:cubicBezTo>
                <a:cubicBezTo>
                  <a:pt x="232440" y="209382"/>
                  <a:pt x="231532" y="211561"/>
                  <a:pt x="229853" y="213240"/>
                </a:cubicBezTo>
                <a:lnTo>
                  <a:pt x="213195" y="229898"/>
                </a:lnTo>
                <a:cubicBezTo>
                  <a:pt x="211515" y="231487"/>
                  <a:pt x="209291" y="232395"/>
                  <a:pt x="206976" y="232395"/>
                </a:cubicBezTo>
                <a:cubicBezTo>
                  <a:pt x="204662" y="232395"/>
                  <a:pt x="202437" y="231487"/>
                  <a:pt x="200758" y="229807"/>
                </a:cubicBezTo>
                <a:lnTo>
                  <a:pt x="167487" y="196537"/>
                </a:lnTo>
                <a:lnTo>
                  <a:pt x="149332" y="214693"/>
                </a:lnTo>
                <a:cubicBezTo>
                  <a:pt x="146200" y="217825"/>
                  <a:pt x="141525" y="218732"/>
                  <a:pt x="137440" y="217053"/>
                </a:cubicBezTo>
                <a:cubicBezTo>
                  <a:pt x="133355" y="215373"/>
                  <a:pt x="130722" y="211379"/>
                  <a:pt x="130722" y="206976"/>
                </a:cubicBezTo>
                <a:lnTo>
                  <a:pt x="130722" y="141615"/>
                </a:lnTo>
                <a:cubicBezTo>
                  <a:pt x="130722" y="135579"/>
                  <a:pt x="135579" y="130722"/>
                  <a:pt x="141615" y="130722"/>
                </a:cubicBezTo>
                <a:lnTo>
                  <a:pt x="206976" y="130722"/>
                </a:lnTo>
                <a:close/>
                <a:moveTo>
                  <a:pt x="90779" y="130722"/>
                </a:moveTo>
                <a:cubicBezTo>
                  <a:pt x="96816" y="130722"/>
                  <a:pt x="101673" y="135579"/>
                  <a:pt x="101673" y="141615"/>
                </a:cubicBezTo>
                <a:lnTo>
                  <a:pt x="101673" y="206976"/>
                </a:lnTo>
                <a:cubicBezTo>
                  <a:pt x="101673" y="211379"/>
                  <a:pt x="99040" y="215373"/>
                  <a:pt x="94955" y="217053"/>
                </a:cubicBezTo>
                <a:cubicBezTo>
                  <a:pt x="90870" y="218732"/>
                  <a:pt x="86195" y="217825"/>
                  <a:pt x="83063" y="214693"/>
                </a:cubicBezTo>
                <a:lnTo>
                  <a:pt x="64907" y="196537"/>
                </a:lnTo>
                <a:lnTo>
                  <a:pt x="31591" y="229853"/>
                </a:lnTo>
                <a:cubicBezTo>
                  <a:pt x="29957" y="231487"/>
                  <a:pt x="27733" y="232395"/>
                  <a:pt x="25418" y="232395"/>
                </a:cubicBezTo>
                <a:cubicBezTo>
                  <a:pt x="23103" y="232395"/>
                  <a:pt x="20879" y="231487"/>
                  <a:pt x="19200" y="229807"/>
                </a:cubicBezTo>
                <a:lnTo>
                  <a:pt x="2587" y="213195"/>
                </a:lnTo>
                <a:cubicBezTo>
                  <a:pt x="908" y="211515"/>
                  <a:pt x="0" y="209291"/>
                  <a:pt x="0" y="206976"/>
                </a:cubicBezTo>
                <a:cubicBezTo>
                  <a:pt x="0" y="204662"/>
                  <a:pt x="908" y="202437"/>
                  <a:pt x="2587" y="200758"/>
                </a:cubicBezTo>
                <a:lnTo>
                  <a:pt x="35858" y="167487"/>
                </a:lnTo>
                <a:lnTo>
                  <a:pt x="17702" y="149332"/>
                </a:lnTo>
                <a:cubicBezTo>
                  <a:pt x="14570" y="146200"/>
                  <a:pt x="13662" y="141525"/>
                  <a:pt x="15342" y="137440"/>
                </a:cubicBezTo>
                <a:cubicBezTo>
                  <a:pt x="17021" y="133355"/>
                  <a:pt x="21015" y="130722"/>
                  <a:pt x="25418" y="130722"/>
                </a:cubicBezTo>
                <a:lnTo>
                  <a:pt x="90779" y="130722"/>
                </a:lnTo>
                <a:close/>
                <a:moveTo>
                  <a:pt x="25418" y="101673"/>
                </a:moveTo>
                <a:cubicBezTo>
                  <a:pt x="21015" y="101673"/>
                  <a:pt x="17021" y="99040"/>
                  <a:pt x="15342" y="94955"/>
                </a:cubicBezTo>
                <a:cubicBezTo>
                  <a:pt x="13662" y="90870"/>
                  <a:pt x="14615" y="86195"/>
                  <a:pt x="17702" y="83063"/>
                </a:cubicBezTo>
                <a:lnTo>
                  <a:pt x="35858" y="64907"/>
                </a:lnTo>
                <a:lnTo>
                  <a:pt x="2587" y="31637"/>
                </a:lnTo>
                <a:cubicBezTo>
                  <a:pt x="908" y="29957"/>
                  <a:pt x="0" y="27733"/>
                  <a:pt x="0" y="25418"/>
                </a:cubicBezTo>
                <a:cubicBezTo>
                  <a:pt x="0" y="23103"/>
                  <a:pt x="908" y="20879"/>
                  <a:pt x="2587" y="19200"/>
                </a:cubicBezTo>
                <a:lnTo>
                  <a:pt x="19200" y="2587"/>
                </a:lnTo>
                <a:cubicBezTo>
                  <a:pt x="20879" y="908"/>
                  <a:pt x="23103" y="0"/>
                  <a:pt x="25418" y="0"/>
                </a:cubicBezTo>
                <a:cubicBezTo>
                  <a:pt x="27733" y="0"/>
                  <a:pt x="29957" y="908"/>
                  <a:pt x="31637" y="2587"/>
                </a:cubicBezTo>
                <a:lnTo>
                  <a:pt x="64907" y="35858"/>
                </a:lnTo>
                <a:lnTo>
                  <a:pt x="83063" y="17702"/>
                </a:lnTo>
                <a:cubicBezTo>
                  <a:pt x="86195" y="14570"/>
                  <a:pt x="90870" y="13662"/>
                  <a:pt x="94955" y="15342"/>
                </a:cubicBezTo>
                <a:cubicBezTo>
                  <a:pt x="99040" y="17021"/>
                  <a:pt x="101673" y="21015"/>
                  <a:pt x="101673" y="25418"/>
                </a:cubicBezTo>
                <a:lnTo>
                  <a:pt x="101673" y="90779"/>
                </a:lnTo>
                <a:cubicBezTo>
                  <a:pt x="101673" y="96816"/>
                  <a:pt x="96816" y="101673"/>
                  <a:pt x="90779" y="101673"/>
                </a:cubicBezTo>
                <a:lnTo>
                  <a:pt x="25418" y="10167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8529461" y="2797886"/>
            <a:ext cx="3067608" cy="3253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47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融合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535271" y="3169718"/>
            <a:ext cx="3055989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特征拼接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535271" y="3495070"/>
            <a:ext cx="3055989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通道维度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11857061" y="2821126"/>
            <a:ext cx="278873" cy="278873"/>
          </a:xfrm>
          <a:custGeom>
            <a:avLst/>
            <a:gdLst/>
            <a:ahLst/>
            <a:cxnLst/>
            <a:rect l="l" t="t" r="r" b="b"/>
            <a:pathLst>
              <a:path w="278873" h="278873">
                <a:moveTo>
                  <a:pt x="273754" y="151746"/>
                </a:moveTo>
                <a:cubicBezTo>
                  <a:pt x="280562" y="144938"/>
                  <a:pt x="280562" y="133881"/>
                  <a:pt x="273754" y="127073"/>
                </a:cubicBezTo>
                <a:lnTo>
                  <a:pt x="186606" y="39925"/>
                </a:lnTo>
                <a:cubicBezTo>
                  <a:pt x="179797" y="33116"/>
                  <a:pt x="168740" y="33116"/>
                  <a:pt x="161932" y="39925"/>
                </a:cubicBezTo>
                <a:cubicBezTo>
                  <a:pt x="155123" y="46733"/>
                  <a:pt x="155123" y="57790"/>
                  <a:pt x="161932" y="64598"/>
                </a:cubicBezTo>
                <a:lnTo>
                  <a:pt x="219341" y="122007"/>
                </a:lnTo>
                <a:lnTo>
                  <a:pt x="17430" y="122007"/>
                </a:lnTo>
                <a:cubicBezTo>
                  <a:pt x="7789" y="122007"/>
                  <a:pt x="0" y="129796"/>
                  <a:pt x="0" y="139437"/>
                </a:cubicBezTo>
                <a:cubicBezTo>
                  <a:pt x="0" y="149077"/>
                  <a:pt x="7789" y="156866"/>
                  <a:pt x="17430" y="156866"/>
                </a:cubicBezTo>
                <a:lnTo>
                  <a:pt x="219341" y="156866"/>
                </a:lnTo>
                <a:lnTo>
                  <a:pt x="161932" y="214275"/>
                </a:lnTo>
                <a:cubicBezTo>
                  <a:pt x="155123" y="221083"/>
                  <a:pt x="155123" y="232140"/>
                  <a:pt x="161932" y="238949"/>
                </a:cubicBezTo>
                <a:cubicBezTo>
                  <a:pt x="168740" y="245757"/>
                  <a:pt x="179797" y="245757"/>
                  <a:pt x="186606" y="238949"/>
                </a:cubicBezTo>
                <a:lnTo>
                  <a:pt x="273754" y="151801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8" name="Shape 26"/>
          <p:cNvSpPr/>
          <p:nvPr/>
        </p:nvSpPr>
        <p:spPr>
          <a:xfrm>
            <a:off x="12310231" y="2007745"/>
            <a:ext cx="3241904" cy="1905635"/>
          </a:xfrm>
          <a:custGeom>
            <a:avLst/>
            <a:gdLst/>
            <a:ahLst/>
            <a:cxnLst/>
            <a:rect l="l" t="t" r="r" b="b"/>
            <a:pathLst>
              <a:path w="3241904" h="1905635">
                <a:moveTo>
                  <a:pt x="0" y="0"/>
                </a:moveTo>
                <a:lnTo>
                  <a:pt x="3241904" y="0"/>
                </a:lnTo>
                <a:lnTo>
                  <a:pt x="3241904" y="1905635"/>
                </a:lnTo>
                <a:lnTo>
                  <a:pt x="0" y="1905635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9" name="Shape 27"/>
          <p:cNvSpPr/>
          <p:nvPr/>
        </p:nvSpPr>
        <p:spPr>
          <a:xfrm>
            <a:off x="13651584" y="2147182"/>
            <a:ext cx="557747" cy="557747"/>
          </a:xfrm>
          <a:custGeom>
            <a:avLst/>
            <a:gdLst/>
            <a:ahLst/>
            <a:cxnLst/>
            <a:rect l="l" t="t" r="r" b="b"/>
            <a:pathLst>
              <a:path w="557747" h="557747">
                <a:moveTo>
                  <a:pt x="278873" y="0"/>
                </a:moveTo>
                <a:lnTo>
                  <a:pt x="278873" y="0"/>
                </a:lnTo>
                <a:cubicBezTo>
                  <a:pt x="432788" y="0"/>
                  <a:pt x="557747" y="124959"/>
                  <a:pt x="557747" y="278873"/>
                </a:cubicBezTo>
                <a:lnTo>
                  <a:pt x="557747" y="278873"/>
                </a:lnTo>
                <a:cubicBezTo>
                  <a:pt x="557747" y="432788"/>
                  <a:pt x="432788" y="557747"/>
                  <a:pt x="278873" y="557747"/>
                </a:cubicBezTo>
                <a:lnTo>
                  <a:pt x="278873" y="557747"/>
                </a:lnTo>
                <a:cubicBezTo>
                  <a:pt x="124959" y="557747"/>
                  <a:pt x="0" y="432788"/>
                  <a:pt x="0" y="278873"/>
                </a:cubicBezTo>
                <a:lnTo>
                  <a:pt x="0" y="278873"/>
                </a:lnTo>
                <a:cubicBezTo>
                  <a:pt x="0" y="124959"/>
                  <a:pt x="124959" y="0"/>
                  <a:pt x="278873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0" name="Shape 28"/>
          <p:cNvSpPr/>
          <p:nvPr/>
        </p:nvSpPr>
        <p:spPr>
          <a:xfrm>
            <a:off x="13828785" y="2309858"/>
            <a:ext cx="203345" cy="232395"/>
          </a:xfrm>
          <a:custGeom>
            <a:avLst/>
            <a:gdLst/>
            <a:ahLst/>
            <a:cxnLst/>
            <a:rect l="l" t="t" r="r" b="b"/>
            <a:pathLst>
              <a:path w="203345" h="232395">
                <a:moveTo>
                  <a:pt x="76254" y="14525"/>
                </a:moveTo>
                <a:lnTo>
                  <a:pt x="10893" y="14525"/>
                </a:lnTo>
                <a:cubicBezTo>
                  <a:pt x="4857" y="14525"/>
                  <a:pt x="0" y="19381"/>
                  <a:pt x="0" y="25418"/>
                </a:cubicBezTo>
                <a:lnTo>
                  <a:pt x="0" y="90779"/>
                </a:lnTo>
                <a:cubicBezTo>
                  <a:pt x="0" y="95182"/>
                  <a:pt x="2633" y="99176"/>
                  <a:pt x="6718" y="100856"/>
                </a:cubicBezTo>
                <a:cubicBezTo>
                  <a:pt x="10803" y="102535"/>
                  <a:pt x="15478" y="101582"/>
                  <a:pt x="18610" y="98495"/>
                </a:cubicBezTo>
                <a:lnTo>
                  <a:pt x="36766" y="80340"/>
                </a:lnTo>
                <a:lnTo>
                  <a:pt x="72623" y="116197"/>
                </a:lnTo>
                <a:lnTo>
                  <a:pt x="36766" y="152055"/>
                </a:lnTo>
                <a:lnTo>
                  <a:pt x="18610" y="133899"/>
                </a:lnTo>
                <a:cubicBezTo>
                  <a:pt x="15478" y="130767"/>
                  <a:pt x="10803" y="129860"/>
                  <a:pt x="6718" y="131539"/>
                </a:cubicBezTo>
                <a:cubicBezTo>
                  <a:pt x="2633" y="133218"/>
                  <a:pt x="0" y="137213"/>
                  <a:pt x="0" y="141615"/>
                </a:cubicBezTo>
                <a:lnTo>
                  <a:pt x="0" y="206976"/>
                </a:lnTo>
                <a:cubicBezTo>
                  <a:pt x="0" y="213013"/>
                  <a:pt x="4857" y="217870"/>
                  <a:pt x="10893" y="217870"/>
                </a:cubicBezTo>
                <a:lnTo>
                  <a:pt x="76254" y="217870"/>
                </a:lnTo>
                <a:cubicBezTo>
                  <a:pt x="80657" y="217870"/>
                  <a:pt x="84652" y="215237"/>
                  <a:pt x="86331" y="211152"/>
                </a:cubicBezTo>
                <a:cubicBezTo>
                  <a:pt x="88010" y="207067"/>
                  <a:pt x="87103" y="202392"/>
                  <a:pt x="83971" y="199260"/>
                </a:cubicBezTo>
                <a:lnTo>
                  <a:pt x="65815" y="181104"/>
                </a:lnTo>
                <a:lnTo>
                  <a:pt x="101673" y="145247"/>
                </a:lnTo>
                <a:lnTo>
                  <a:pt x="137530" y="181104"/>
                </a:lnTo>
                <a:lnTo>
                  <a:pt x="119375" y="199260"/>
                </a:lnTo>
                <a:cubicBezTo>
                  <a:pt x="116243" y="202392"/>
                  <a:pt x="115335" y="207067"/>
                  <a:pt x="117014" y="211152"/>
                </a:cubicBezTo>
                <a:cubicBezTo>
                  <a:pt x="118694" y="215237"/>
                  <a:pt x="122688" y="217870"/>
                  <a:pt x="127091" y="217870"/>
                </a:cubicBezTo>
                <a:lnTo>
                  <a:pt x="192452" y="217870"/>
                </a:lnTo>
                <a:cubicBezTo>
                  <a:pt x="198489" y="217870"/>
                  <a:pt x="203345" y="213013"/>
                  <a:pt x="203345" y="206976"/>
                </a:cubicBezTo>
                <a:lnTo>
                  <a:pt x="203345" y="141615"/>
                </a:lnTo>
                <a:cubicBezTo>
                  <a:pt x="203345" y="137213"/>
                  <a:pt x="200713" y="133218"/>
                  <a:pt x="196628" y="131539"/>
                </a:cubicBezTo>
                <a:cubicBezTo>
                  <a:pt x="192543" y="129860"/>
                  <a:pt x="187867" y="130767"/>
                  <a:pt x="184736" y="133899"/>
                </a:cubicBezTo>
                <a:lnTo>
                  <a:pt x="166580" y="152055"/>
                </a:lnTo>
                <a:lnTo>
                  <a:pt x="130722" y="116197"/>
                </a:lnTo>
                <a:lnTo>
                  <a:pt x="166580" y="80340"/>
                </a:lnTo>
                <a:lnTo>
                  <a:pt x="184736" y="98495"/>
                </a:lnTo>
                <a:cubicBezTo>
                  <a:pt x="187867" y="101627"/>
                  <a:pt x="192543" y="102535"/>
                  <a:pt x="196628" y="100856"/>
                </a:cubicBezTo>
                <a:cubicBezTo>
                  <a:pt x="200713" y="99176"/>
                  <a:pt x="203345" y="95182"/>
                  <a:pt x="203345" y="90779"/>
                </a:cubicBezTo>
                <a:lnTo>
                  <a:pt x="203345" y="25418"/>
                </a:lnTo>
                <a:cubicBezTo>
                  <a:pt x="203345" y="19381"/>
                  <a:pt x="198489" y="14525"/>
                  <a:pt x="192452" y="14525"/>
                </a:cubicBezTo>
                <a:lnTo>
                  <a:pt x="127091" y="14525"/>
                </a:lnTo>
                <a:cubicBezTo>
                  <a:pt x="122688" y="14525"/>
                  <a:pt x="118694" y="17157"/>
                  <a:pt x="117014" y="21242"/>
                </a:cubicBezTo>
                <a:cubicBezTo>
                  <a:pt x="115335" y="25327"/>
                  <a:pt x="116288" y="30003"/>
                  <a:pt x="119375" y="33134"/>
                </a:cubicBezTo>
                <a:lnTo>
                  <a:pt x="137530" y="51290"/>
                </a:lnTo>
                <a:lnTo>
                  <a:pt x="101673" y="87148"/>
                </a:lnTo>
                <a:lnTo>
                  <a:pt x="65815" y="51290"/>
                </a:lnTo>
                <a:lnTo>
                  <a:pt x="83971" y="33134"/>
                </a:lnTo>
                <a:cubicBezTo>
                  <a:pt x="87103" y="30003"/>
                  <a:pt x="88010" y="25327"/>
                  <a:pt x="86331" y="21242"/>
                </a:cubicBezTo>
                <a:cubicBezTo>
                  <a:pt x="84652" y="17157"/>
                  <a:pt x="80657" y="14525"/>
                  <a:pt x="76254" y="1452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1" name="Text 29"/>
          <p:cNvSpPr/>
          <p:nvPr/>
        </p:nvSpPr>
        <p:spPr>
          <a:xfrm>
            <a:off x="12397379" y="2797886"/>
            <a:ext cx="3067608" cy="3253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47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上采样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2403189" y="3169718"/>
            <a:ext cx="3055989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分辨率恢复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403189" y="3495070"/>
            <a:ext cx="3055989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 × W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11127" y="4103944"/>
            <a:ext cx="14836069" cy="683240"/>
          </a:xfrm>
          <a:custGeom>
            <a:avLst/>
            <a:gdLst/>
            <a:ahLst/>
            <a:cxnLst/>
            <a:rect l="l" t="t" r="r" b="b"/>
            <a:pathLst>
              <a:path w="14836069" h="683240">
                <a:moveTo>
                  <a:pt x="0" y="0"/>
                </a:moveTo>
                <a:lnTo>
                  <a:pt x="14836069" y="0"/>
                </a:lnTo>
                <a:lnTo>
                  <a:pt x="14836069" y="683240"/>
                </a:lnTo>
                <a:lnTo>
                  <a:pt x="0" y="68324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948170" y="4359577"/>
            <a:ext cx="139437" cy="185916"/>
          </a:xfrm>
          <a:custGeom>
            <a:avLst/>
            <a:gdLst/>
            <a:ahLst/>
            <a:cxnLst/>
            <a:rect l="l" t="t" r="r" b="b"/>
            <a:pathLst>
              <a:path w="139437" h="185916">
                <a:moveTo>
                  <a:pt x="106357" y="139437"/>
                </a:moveTo>
                <a:cubicBezTo>
                  <a:pt x="109008" y="131339"/>
                  <a:pt x="114309" y="124004"/>
                  <a:pt x="120301" y="117686"/>
                </a:cubicBezTo>
                <a:cubicBezTo>
                  <a:pt x="132174" y="105195"/>
                  <a:pt x="139437" y="88310"/>
                  <a:pt x="139437" y="69718"/>
                </a:cubicBezTo>
                <a:cubicBezTo>
                  <a:pt x="139437" y="31228"/>
                  <a:pt x="108209" y="0"/>
                  <a:pt x="69718" y="0"/>
                </a:cubicBezTo>
                <a:cubicBezTo>
                  <a:pt x="31228" y="0"/>
                  <a:pt x="0" y="31228"/>
                  <a:pt x="0" y="69718"/>
                </a:cubicBezTo>
                <a:cubicBezTo>
                  <a:pt x="0" y="88310"/>
                  <a:pt x="7262" y="105195"/>
                  <a:pt x="19136" y="117686"/>
                </a:cubicBezTo>
                <a:cubicBezTo>
                  <a:pt x="25128" y="124004"/>
                  <a:pt x="30465" y="131339"/>
                  <a:pt x="33080" y="139437"/>
                </a:cubicBezTo>
                <a:lnTo>
                  <a:pt x="106321" y="139437"/>
                </a:lnTo>
                <a:close/>
                <a:moveTo>
                  <a:pt x="104578" y="156866"/>
                </a:moveTo>
                <a:lnTo>
                  <a:pt x="34859" y="156866"/>
                </a:lnTo>
                <a:lnTo>
                  <a:pt x="34859" y="162676"/>
                </a:lnTo>
                <a:cubicBezTo>
                  <a:pt x="34859" y="178726"/>
                  <a:pt x="47859" y="191726"/>
                  <a:pt x="63909" y="191726"/>
                </a:cubicBezTo>
                <a:lnTo>
                  <a:pt x="75528" y="191726"/>
                </a:lnTo>
                <a:cubicBezTo>
                  <a:pt x="91578" y="191726"/>
                  <a:pt x="104578" y="178726"/>
                  <a:pt x="104578" y="162676"/>
                </a:cubicBezTo>
                <a:lnTo>
                  <a:pt x="104578" y="156866"/>
                </a:lnTo>
                <a:close/>
                <a:moveTo>
                  <a:pt x="66813" y="40669"/>
                </a:moveTo>
                <a:cubicBezTo>
                  <a:pt x="52361" y="40669"/>
                  <a:pt x="40669" y="52361"/>
                  <a:pt x="40669" y="66813"/>
                </a:cubicBezTo>
                <a:cubicBezTo>
                  <a:pt x="40669" y="71643"/>
                  <a:pt x="36784" y="75528"/>
                  <a:pt x="31954" y="75528"/>
                </a:cubicBezTo>
                <a:cubicBezTo>
                  <a:pt x="27125" y="75528"/>
                  <a:pt x="23239" y="71643"/>
                  <a:pt x="23239" y="66813"/>
                </a:cubicBezTo>
                <a:cubicBezTo>
                  <a:pt x="23239" y="42739"/>
                  <a:pt x="42739" y="23239"/>
                  <a:pt x="66813" y="23239"/>
                </a:cubicBezTo>
                <a:cubicBezTo>
                  <a:pt x="71643" y="23239"/>
                  <a:pt x="75528" y="27125"/>
                  <a:pt x="75528" y="31954"/>
                </a:cubicBezTo>
                <a:cubicBezTo>
                  <a:pt x="75528" y="36784"/>
                  <a:pt x="71643" y="40669"/>
                  <a:pt x="66813" y="40669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6" name="Text 34"/>
          <p:cNvSpPr/>
          <p:nvPr/>
        </p:nvSpPr>
        <p:spPr>
          <a:xfrm>
            <a:off x="1219136" y="4294508"/>
            <a:ext cx="14230455" cy="3021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6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核心思想：</a:t>
            </a:r>
            <a:r>
              <a:rPr lang="en-US" sz="146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通过金字塔池化模块捕获多尺度上下文信息，</a:t>
            </a:r>
            <a:r>
              <a:rPr lang="en-US" sz="146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强化全局一致性理解</a:t>
            </a:r>
            <a:r>
              <a:rPr lang="en-US" sz="146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，有效解决传统FCN因感受野有限导致的误判问题。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69437" y="5224085"/>
            <a:ext cx="10141699" cy="3541693"/>
          </a:xfrm>
          <a:custGeom>
            <a:avLst/>
            <a:gdLst/>
            <a:ahLst/>
            <a:cxnLst/>
            <a:rect l="l" t="t" r="r" b="b"/>
            <a:pathLst>
              <a:path w="10141699" h="3541693">
                <a:moveTo>
                  <a:pt x="0" y="0"/>
                </a:moveTo>
                <a:lnTo>
                  <a:pt x="10141699" y="0"/>
                </a:lnTo>
                <a:lnTo>
                  <a:pt x="10141699" y="3541693"/>
                </a:lnTo>
                <a:lnTo>
                  <a:pt x="0" y="3541693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741339" y="5507462"/>
            <a:ext cx="278873" cy="278873"/>
          </a:xfrm>
          <a:custGeom>
            <a:avLst/>
            <a:gdLst/>
            <a:ahLst/>
            <a:cxnLst/>
            <a:rect l="l" t="t" r="r" b="b"/>
            <a:pathLst>
              <a:path w="278873" h="278873">
                <a:moveTo>
                  <a:pt x="104578" y="34859"/>
                </a:moveTo>
                <a:cubicBezTo>
                  <a:pt x="104578" y="25218"/>
                  <a:pt x="112366" y="17430"/>
                  <a:pt x="122007" y="17430"/>
                </a:cubicBezTo>
                <a:lnTo>
                  <a:pt x="156866" y="17430"/>
                </a:lnTo>
                <a:cubicBezTo>
                  <a:pt x="166507" y="17430"/>
                  <a:pt x="174296" y="25218"/>
                  <a:pt x="174296" y="34859"/>
                </a:cubicBezTo>
                <a:lnTo>
                  <a:pt x="174296" y="69718"/>
                </a:lnTo>
                <a:cubicBezTo>
                  <a:pt x="174296" y="79359"/>
                  <a:pt x="166507" y="87148"/>
                  <a:pt x="156866" y="87148"/>
                </a:cubicBezTo>
                <a:lnTo>
                  <a:pt x="152509" y="87148"/>
                </a:lnTo>
                <a:lnTo>
                  <a:pt x="152509" y="122007"/>
                </a:lnTo>
                <a:lnTo>
                  <a:pt x="217870" y="122007"/>
                </a:lnTo>
                <a:cubicBezTo>
                  <a:pt x="239548" y="122007"/>
                  <a:pt x="257086" y="139546"/>
                  <a:pt x="257086" y="161224"/>
                </a:cubicBezTo>
                <a:lnTo>
                  <a:pt x="257086" y="191726"/>
                </a:lnTo>
                <a:lnTo>
                  <a:pt x="261444" y="191726"/>
                </a:lnTo>
                <a:cubicBezTo>
                  <a:pt x="271085" y="191726"/>
                  <a:pt x="278873" y="199514"/>
                  <a:pt x="278873" y="209155"/>
                </a:cubicBezTo>
                <a:lnTo>
                  <a:pt x="278873" y="244014"/>
                </a:lnTo>
                <a:cubicBezTo>
                  <a:pt x="278873" y="253655"/>
                  <a:pt x="271085" y="261444"/>
                  <a:pt x="261444" y="261444"/>
                </a:cubicBezTo>
                <a:lnTo>
                  <a:pt x="226585" y="261444"/>
                </a:lnTo>
                <a:cubicBezTo>
                  <a:pt x="216944" y="261444"/>
                  <a:pt x="209155" y="253655"/>
                  <a:pt x="209155" y="244014"/>
                </a:cubicBezTo>
                <a:lnTo>
                  <a:pt x="209155" y="209155"/>
                </a:lnTo>
                <a:cubicBezTo>
                  <a:pt x="209155" y="199514"/>
                  <a:pt x="216944" y="191726"/>
                  <a:pt x="226585" y="191726"/>
                </a:cubicBezTo>
                <a:lnTo>
                  <a:pt x="230942" y="191726"/>
                </a:lnTo>
                <a:lnTo>
                  <a:pt x="230942" y="161224"/>
                </a:lnTo>
                <a:cubicBezTo>
                  <a:pt x="230942" y="153980"/>
                  <a:pt x="225114" y="148152"/>
                  <a:pt x="217870" y="148152"/>
                </a:cubicBezTo>
                <a:lnTo>
                  <a:pt x="152509" y="148152"/>
                </a:lnTo>
                <a:lnTo>
                  <a:pt x="152509" y="191726"/>
                </a:lnTo>
                <a:lnTo>
                  <a:pt x="156866" y="191726"/>
                </a:lnTo>
                <a:cubicBezTo>
                  <a:pt x="166507" y="191726"/>
                  <a:pt x="174296" y="199514"/>
                  <a:pt x="174296" y="209155"/>
                </a:cubicBezTo>
                <a:lnTo>
                  <a:pt x="174296" y="244014"/>
                </a:lnTo>
                <a:cubicBezTo>
                  <a:pt x="174296" y="253655"/>
                  <a:pt x="166507" y="261444"/>
                  <a:pt x="156866" y="261444"/>
                </a:cubicBezTo>
                <a:lnTo>
                  <a:pt x="122007" y="261444"/>
                </a:lnTo>
                <a:cubicBezTo>
                  <a:pt x="112366" y="261444"/>
                  <a:pt x="104578" y="253655"/>
                  <a:pt x="104578" y="244014"/>
                </a:cubicBezTo>
                <a:lnTo>
                  <a:pt x="104578" y="209155"/>
                </a:lnTo>
                <a:cubicBezTo>
                  <a:pt x="104578" y="199514"/>
                  <a:pt x="112366" y="191726"/>
                  <a:pt x="122007" y="191726"/>
                </a:cubicBezTo>
                <a:lnTo>
                  <a:pt x="126365" y="191726"/>
                </a:lnTo>
                <a:lnTo>
                  <a:pt x="126365" y="148152"/>
                </a:lnTo>
                <a:lnTo>
                  <a:pt x="61004" y="148152"/>
                </a:lnTo>
                <a:cubicBezTo>
                  <a:pt x="53759" y="148152"/>
                  <a:pt x="47931" y="153980"/>
                  <a:pt x="47931" y="161224"/>
                </a:cubicBezTo>
                <a:lnTo>
                  <a:pt x="47931" y="191726"/>
                </a:lnTo>
                <a:lnTo>
                  <a:pt x="52289" y="191726"/>
                </a:lnTo>
                <a:cubicBezTo>
                  <a:pt x="61930" y="191726"/>
                  <a:pt x="69718" y="199514"/>
                  <a:pt x="69718" y="209155"/>
                </a:cubicBezTo>
                <a:lnTo>
                  <a:pt x="69718" y="244014"/>
                </a:lnTo>
                <a:cubicBezTo>
                  <a:pt x="69718" y="253655"/>
                  <a:pt x="61930" y="261444"/>
                  <a:pt x="52289" y="261444"/>
                </a:cubicBezTo>
                <a:lnTo>
                  <a:pt x="17430" y="261444"/>
                </a:lnTo>
                <a:cubicBezTo>
                  <a:pt x="7789" y="261444"/>
                  <a:pt x="0" y="253655"/>
                  <a:pt x="0" y="244014"/>
                </a:cubicBezTo>
                <a:lnTo>
                  <a:pt x="0" y="209155"/>
                </a:lnTo>
                <a:cubicBezTo>
                  <a:pt x="0" y="199514"/>
                  <a:pt x="7789" y="191726"/>
                  <a:pt x="17430" y="191726"/>
                </a:cubicBezTo>
                <a:lnTo>
                  <a:pt x="21787" y="191726"/>
                </a:lnTo>
                <a:lnTo>
                  <a:pt x="21787" y="161224"/>
                </a:lnTo>
                <a:cubicBezTo>
                  <a:pt x="21787" y="139546"/>
                  <a:pt x="39326" y="122007"/>
                  <a:pt x="61004" y="122007"/>
                </a:cubicBezTo>
                <a:lnTo>
                  <a:pt x="126365" y="122007"/>
                </a:lnTo>
                <a:lnTo>
                  <a:pt x="126365" y="87148"/>
                </a:lnTo>
                <a:lnTo>
                  <a:pt x="122007" y="87148"/>
                </a:lnTo>
                <a:cubicBezTo>
                  <a:pt x="112366" y="87148"/>
                  <a:pt x="104578" y="79359"/>
                  <a:pt x="104578" y="69718"/>
                </a:cubicBezTo>
                <a:lnTo>
                  <a:pt x="104578" y="34859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9" name="Text 37"/>
          <p:cNvSpPr/>
          <p:nvPr/>
        </p:nvSpPr>
        <p:spPr>
          <a:xfrm>
            <a:off x="1194508" y="5461128"/>
            <a:ext cx="3241904" cy="3718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196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金字塔池化模块（PPM）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06479" y="6018730"/>
            <a:ext cx="2312326" cy="1347888"/>
          </a:xfrm>
          <a:custGeom>
            <a:avLst/>
            <a:gdLst/>
            <a:ahLst/>
            <a:cxnLst/>
            <a:rect l="l" t="t" r="r" b="b"/>
            <a:pathLst>
              <a:path w="2312326" h="1347888">
                <a:moveTo>
                  <a:pt x="0" y="0"/>
                </a:moveTo>
                <a:lnTo>
                  <a:pt x="2312326" y="0"/>
                </a:lnTo>
                <a:lnTo>
                  <a:pt x="2312326" y="1347888"/>
                </a:lnTo>
                <a:lnTo>
                  <a:pt x="0" y="1347888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1" name="Text 39"/>
          <p:cNvSpPr/>
          <p:nvPr/>
        </p:nvSpPr>
        <p:spPr>
          <a:xfrm>
            <a:off x="776198" y="6158167"/>
            <a:ext cx="2172889" cy="3718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96" dirty="0">
                <a:solidFill>
                  <a:srgbClr val="D85D3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1×1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99437" y="6622811"/>
            <a:ext cx="2126410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全局池化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99437" y="6948164"/>
            <a:ext cx="2126410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捕获全局上下文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159549" y="6018730"/>
            <a:ext cx="2312326" cy="1347888"/>
          </a:xfrm>
          <a:custGeom>
            <a:avLst/>
            <a:gdLst/>
            <a:ahLst/>
            <a:cxnLst/>
            <a:rect l="l" t="t" r="r" b="b"/>
            <a:pathLst>
              <a:path w="2312326" h="1347888">
                <a:moveTo>
                  <a:pt x="0" y="0"/>
                </a:moveTo>
                <a:lnTo>
                  <a:pt x="2312326" y="0"/>
                </a:lnTo>
                <a:lnTo>
                  <a:pt x="2312326" y="1347888"/>
                </a:lnTo>
                <a:lnTo>
                  <a:pt x="0" y="1347888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5" name="Text 43"/>
          <p:cNvSpPr/>
          <p:nvPr/>
        </p:nvSpPr>
        <p:spPr>
          <a:xfrm>
            <a:off x="3229268" y="6158167"/>
            <a:ext cx="2172889" cy="3718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96" dirty="0">
                <a:solidFill>
                  <a:srgbClr val="D85D3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2×2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3252507" y="6622811"/>
            <a:ext cx="2126410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区域池化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3252507" y="6948164"/>
            <a:ext cx="2126410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捕获大尺度特征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612619" y="6018730"/>
            <a:ext cx="2312326" cy="1347888"/>
          </a:xfrm>
          <a:custGeom>
            <a:avLst/>
            <a:gdLst/>
            <a:ahLst/>
            <a:cxnLst/>
            <a:rect l="l" t="t" r="r" b="b"/>
            <a:pathLst>
              <a:path w="2312326" h="1347888">
                <a:moveTo>
                  <a:pt x="0" y="0"/>
                </a:moveTo>
                <a:lnTo>
                  <a:pt x="2312326" y="0"/>
                </a:lnTo>
                <a:lnTo>
                  <a:pt x="2312326" y="1347888"/>
                </a:lnTo>
                <a:lnTo>
                  <a:pt x="0" y="1347888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9" name="Text 47"/>
          <p:cNvSpPr/>
          <p:nvPr/>
        </p:nvSpPr>
        <p:spPr>
          <a:xfrm>
            <a:off x="5682338" y="6158167"/>
            <a:ext cx="2172889" cy="3718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96" dirty="0">
                <a:solidFill>
                  <a:srgbClr val="D85D3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3×3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5705577" y="6622811"/>
            <a:ext cx="2126410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精细池化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5705577" y="6948164"/>
            <a:ext cx="2126410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捕获中等特征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065689" y="6018730"/>
            <a:ext cx="2312326" cy="1347888"/>
          </a:xfrm>
          <a:custGeom>
            <a:avLst/>
            <a:gdLst/>
            <a:ahLst/>
            <a:cxnLst/>
            <a:rect l="l" t="t" r="r" b="b"/>
            <a:pathLst>
              <a:path w="2312326" h="1347888">
                <a:moveTo>
                  <a:pt x="0" y="0"/>
                </a:moveTo>
                <a:lnTo>
                  <a:pt x="2312326" y="0"/>
                </a:lnTo>
                <a:lnTo>
                  <a:pt x="2312326" y="1347888"/>
                </a:lnTo>
                <a:lnTo>
                  <a:pt x="0" y="1347888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3" name="Text 51"/>
          <p:cNvSpPr/>
          <p:nvPr/>
        </p:nvSpPr>
        <p:spPr>
          <a:xfrm>
            <a:off x="8135408" y="6158167"/>
            <a:ext cx="2172889" cy="3718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196" dirty="0">
                <a:solidFill>
                  <a:srgbClr val="D85D3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6×6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158647" y="6622811"/>
            <a:ext cx="2126410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密集池化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158647" y="6948164"/>
            <a:ext cx="2126410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64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捕获局部细节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06479" y="7552389"/>
            <a:ext cx="9667614" cy="976057"/>
          </a:xfrm>
          <a:custGeom>
            <a:avLst/>
            <a:gdLst/>
            <a:ahLst/>
            <a:cxnLst/>
            <a:rect l="l" t="t" r="r" b="b"/>
            <a:pathLst>
              <a:path w="9667614" h="976057">
                <a:moveTo>
                  <a:pt x="0" y="0"/>
                </a:moveTo>
                <a:lnTo>
                  <a:pt x="9667614" y="0"/>
                </a:lnTo>
                <a:lnTo>
                  <a:pt x="9667614" y="976057"/>
                </a:lnTo>
                <a:lnTo>
                  <a:pt x="0" y="976057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7" name="Text 55"/>
          <p:cNvSpPr/>
          <p:nvPr/>
        </p:nvSpPr>
        <p:spPr>
          <a:xfrm>
            <a:off x="892395" y="7738305"/>
            <a:ext cx="9388741" cy="6042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6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多尺度融合策略：</a:t>
            </a:r>
            <a:r>
              <a:rPr lang="en-US" sz="146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不同尺度的池化操作捕获不同粒度的上下文信息，通过</a:t>
            </a:r>
            <a:r>
              <a:rPr lang="en-US" sz="146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上采样后拼接</a:t>
            </a:r>
            <a:r>
              <a:rPr lang="en-US" sz="146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，实现全局与局部信息的互补融合。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10811722" y="5224085"/>
            <a:ext cx="4970920" cy="3541693"/>
          </a:xfrm>
          <a:custGeom>
            <a:avLst/>
            <a:gdLst/>
            <a:ahLst/>
            <a:cxnLst/>
            <a:rect l="l" t="t" r="r" b="b"/>
            <a:pathLst>
              <a:path w="4970920" h="3541693">
                <a:moveTo>
                  <a:pt x="0" y="0"/>
                </a:moveTo>
                <a:lnTo>
                  <a:pt x="4970920" y="0"/>
                </a:lnTo>
                <a:lnTo>
                  <a:pt x="4970920" y="3541693"/>
                </a:lnTo>
                <a:lnTo>
                  <a:pt x="0" y="3541693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11083623" y="5484367"/>
            <a:ext cx="278873" cy="278873"/>
          </a:xfrm>
          <a:custGeom>
            <a:avLst/>
            <a:gdLst/>
            <a:ahLst/>
            <a:cxnLst/>
            <a:rect l="l" t="t" r="r" b="b"/>
            <a:pathLst>
              <a:path w="278873" h="278873">
                <a:moveTo>
                  <a:pt x="65361" y="30502"/>
                </a:moveTo>
                <a:cubicBezTo>
                  <a:pt x="65361" y="13671"/>
                  <a:pt x="79032" y="0"/>
                  <a:pt x="95863" y="0"/>
                </a:cubicBezTo>
                <a:lnTo>
                  <a:pt x="108935" y="0"/>
                </a:lnTo>
                <a:cubicBezTo>
                  <a:pt x="118576" y="0"/>
                  <a:pt x="126365" y="7789"/>
                  <a:pt x="126365" y="17430"/>
                </a:cubicBezTo>
                <a:lnTo>
                  <a:pt x="126365" y="261444"/>
                </a:lnTo>
                <a:cubicBezTo>
                  <a:pt x="126365" y="271085"/>
                  <a:pt x="118576" y="278873"/>
                  <a:pt x="108935" y="278873"/>
                </a:cubicBezTo>
                <a:lnTo>
                  <a:pt x="91505" y="278873"/>
                </a:lnTo>
                <a:cubicBezTo>
                  <a:pt x="75274" y="278873"/>
                  <a:pt x="61603" y="267762"/>
                  <a:pt x="57736" y="252729"/>
                </a:cubicBezTo>
                <a:cubicBezTo>
                  <a:pt x="57354" y="252729"/>
                  <a:pt x="57027" y="252729"/>
                  <a:pt x="56646" y="252729"/>
                </a:cubicBezTo>
                <a:cubicBezTo>
                  <a:pt x="32572" y="252729"/>
                  <a:pt x="13072" y="233230"/>
                  <a:pt x="13072" y="209155"/>
                </a:cubicBezTo>
                <a:cubicBezTo>
                  <a:pt x="13072" y="199351"/>
                  <a:pt x="16340" y="190309"/>
                  <a:pt x="21787" y="183011"/>
                </a:cubicBezTo>
                <a:cubicBezTo>
                  <a:pt x="11220" y="175058"/>
                  <a:pt x="4357" y="162422"/>
                  <a:pt x="4357" y="148152"/>
                </a:cubicBezTo>
                <a:cubicBezTo>
                  <a:pt x="4357" y="131321"/>
                  <a:pt x="13944" y="116669"/>
                  <a:pt x="27887" y="109425"/>
                </a:cubicBezTo>
                <a:cubicBezTo>
                  <a:pt x="24020" y="102889"/>
                  <a:pt x="21787" y="95264"/>
                  <a:pt x="21787" y="87148"/>
                </a:cubicBezTo>
                <a:cubicBezTo>
                  <a:pt x="21787" y="63073"/>
                  <a:pt x="41286" y="43574"/>
                  <a:pt x="65361" y="43574"/>
                </a:cubicBezTo>
                <a:lnTo>
                  <a:pt x="65361" y="30502"/>
                </a:lnTo>
                <a:close/>
                <a:moveTo>
                  <a:pt x="213513" y="30502"/>
                </a:moveTo>
                <a:lnTo>
                  <a:pt x="213513" y="43574"/>
                </a:lnTo>
                <a:cubicBezTo>
                  <a:pt x="237587" y="43574"/>
                  <a:pt x="257086" y="63073"/>
                  <a:pt x="257086" y="87148"/>
                </a:cubicBezTo>
                <a:cubicBezTo>
                  <a:pt x="257086" y="95318"/>
                  <a:pt x="254853" y="102944"/>
                  <a:pt x="250986" y="109425"/>
                </a:cubicBezTo>
                <a:cubicBezTo>
                  <a:pt x="264984" y="116669"/>
                  <a:pt x="274516" y="131267"/>
                  <a:pt x="274516" y="148152"/>
                </a:cubicBezTo>
                <a:cubicBezTo>
                  <a:pt x="274516" y="162422"/>
                  <a:pt x="267653" y="175058"/>
                  <a:pt x="257086" y="183011"/>
                </a:cubicBezTo>
                <a:cubicBezTo>
                  <a:pt x="262533" y="190309"/>
                  <a:pt x="265801" y="199351"/>
                  <a:pt x="265801" y="209155"/>
                </a:cubicBezTo>
                <a:cubicBezTo>
                  <a:pt x="265801" y="233230"/>
                  <a:pt x="246302" y="252729"/>
                  <a:pt x="222227" y="252729"/>
                </a:cubicBezTo>
                <a:cubicBezTo>
                  <a:pt x="221846" y="252729"/>
                  <a:pt x="221519" y="252729"/>
                  <a:pt x="221138" y="252729"/>
                </a:cubicBezTo>
                <a:cubicBezTo>
                  <a:pt x="217271" y="267762"/>
                  <a:pt x="203599" y="278873"/>
                  <a:pt x="187368" y="278873"/>
                </a:cubicBezTo>
                <a:lnTo>
                  <a:pt x="169939" y="278873"/>
                </a:lnTo>
                <a:cubicBezTo>
                  <a:pt x="160298" y="278873"/>
                  <a:pt x="152509" y="271085"/>
                  <a:pt x="152509" y="261444"/>
                </a:cubicBezTo>
                <a:lnTo>
                  <a:pt x="152509" y="17430"/>
                </a:lnTo>
                <a:cubicBezTo>
                  <a:pt x="152509" y="7789"/>
                  <a:pt x="160298" y="0"/>
                  <a:pt x="169939" y="0"/>
                </a:cubicBezTo>
                <a:lnTo>
                  <a:pt x="183011" y="0"/>
                </a:lnTo>
                <a:cubicBezTo>
                  <a:pt x="199841" y="0"/>
                  <a:pt x="213513" y="13671"/>
                  <a:pt x="213513" y="30502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0" name="Text 58"/>
          <p:cNvSpPr/>
          <p:nvPr/>
        </p:nvSpPr>
        <p:spPr>
          <a:xfrm>
            <a:off x="11536792" y="5461128"/>
            <a:ext cx="1045776" cy="3253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3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设计直觉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11077813" y="6018875"/>
            <a:ext cx="209155" cy="209155"/>
          </a:xfrm>
          <a:custGeom>
            <a:avLst/>
            <a:gdLst/>
            <a:ahLst/>
            <a:cxnLst/>
            <a:rect l="l" t="t" r="r" b="b"/>
            <a:pathLst>
              <a:path w="209155" h="209155">
                <a:moveTo>
                  <a:pt x="104578" y="209155"/>
                </a:moveTo>
                <a:cubicBezTo>
                  <a:pt x="162295" y="209155"/>
                  <a:pt x="209155" y="162295"/>
                  <a:pt x="209155" y="104578"/>
                </a:cubicBezTo>
                <a:cubicBezTo>
                  <a:pt x="209155" y="46860"/>
                  <a:pt x="162295" y="0"/>
                  <a:pt x="104578" y="0"/>
                </a:cubicBezTo>
                <a:cubicBezTo>
                  <a:pt x="46860" y="0"/>
                  <a:pt x="0" y="46860"/>
                  <a:pt x="0" y="104578"/>
                </a:cubicBezTo>
                <a:cubicBezTo>
                  <a:pt x="0" y="162295"/>
                  <a:pt x="46860" y="209155"/>
                  <a:pt x="104578" y="209155"/>
                </a:cubicBezTo>
                <a:close/>
                <a:moveTo>
                  <a:pt x="139055" y="86889"/>
                </a:moveTo>
                <a:lnTo>
                  <a:pt x="106375" y="139178"/>
                </a:lnTo>
                <a:cubicBezTo>
                  <a:pt x="104659" y="141915"/>
                  <a:pt x="101718" y="143631"/>
                  <a:pt x="98491" y="143794"/>
                </a:cubicBezTo>
                <a:cubicBezTo>
                  <a:pt x="95264" y="143958"/>
                  <a:pt x="92159" y="142487"/>
                  <a:pt x="90239" y="139872"/>
                </a:cubicBezTo>
                <a:lnTo>
                  <a:pt x="70631" y="113728"/>
                </a:lnTo>
                <a:cubicBezTo>
                  <a:pt x="67363" y="109398"/>
                  <a:pt x="68261" y="103270"/>
                  <a:pt x="72592" y="100002"/>
                </a:cubicBezTo>
                <a:cubicBezTo>
                  <a:pt x="76922" y="96734"/>
                  <a:pt x="83049" y="97633"/>
                  <a:pt x="86317" y="101963"/>
                </a:cubicBezTo>
                <a:lnTo>
                  <a:pt x="97347" y="116669"/>
                </a:lnTo>
                <a:lnTo>
                  <a:pt x="122429" y="76513"/>
                </a:lnTo>
                <a:cubicBezTo>
                  <a:pt x="125289" y="71938"/>
                  <a:pt x="131335" y="70508"/>
                  <a:pt x="135951" y="73409"/>
                </a:cubicBezTo>
                <a:cubicBezTo>
                  <a:pt x="140567" y="76309"/>
                  <a:pt x="141956" y="82314"/>
                  <a:pt x="139055" y="8693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2" name="Text 60"/>
          <p:cNvSpPr/>
          <p:nvPr/>
        </p:nvSpPr>
        <p:spPr>
          <a:xfrm>
            <a:off x="11449644" y="5972396"/>
            <a:ext cx="4066905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全局上下文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449644" y="6297748"/>
            <a:ext cx="4066905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4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1×1池化捕获整幅图像的语义信息，防止局部误判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11077813" y="6762537"/>
            <a:ext cx="209155" cy="209155"/>
          </a:xfrm>
          <a:custGeom>
            <a:avLst/>
            <a:gdLst/>
            <a:ahLst/>
            <a:cxnLst/>
            <a:rect l="l" t="t" r="r" b="b"/>
            <a:pathLst>
              <a:path w="209155" h="209155">
                <a:moveTo>
                  <a:pt x="104578" y="209155"/>
                </a:moveTo>
                <a:cubicBezTo>
                  <a:pt x="162295" y="209155"/>
                  <a:pt x="209155" y="162295"/>
                  <a:pt x="209155" y="104578"/>
                </a:cubicBezTo>
                <a:cubicBezTo>
                  <a:pt x="209155" y="46860"/>
                  <a:pt x="162295" y="0"/>
                  <a:pt x="104578" y="0"/>
                </a:cubicBezTo>
                <a:cubicBezTo>
                  <a:pt x="46860" y="0"/>
                  <a:pt x="0" y="46860"/>
                  <a:pt x="0" y="104578"/>
                </a:cubicBezTo>
                <a:cubicBezTo>
                  <a:pt x="0" y="162295"/>
                  <a:pt x="46860" y="209155"/>
                  <a:pt x="104578" y="209155"/>
                </a:cubicBezTo>
                <a:close/>
                <a:moveTo>
                  <a:pt x="139055" y="86889"/>
                </a:moveTo>
                <a:lnTo>
                  <a:pt x="106375" y="139178"/>
                </a:lnTo>
                <a:cubicBezTo>
                  <a:pt x="104659" y="141915"/>
                  <a:pt x="101718" y="143631"/>
                  <a:pt x="98491" y="143794"/>
                </a:cubicBezTo>
                <a:cubicBezTo>
                  <a:pt x="95264" y="143958"/>
                  <a:pt x="92159" y="142487"/>
                  <a:pt x="90239" y="139872"/>
                </a:cubicBezTo>
                <a:lnTo>
                  <a:pt x="70631" y="113728"/>
                </a:lnTo>
                <a:cubicBezTo>
                  <a:pt x="67363" y="109398"/>
                  <a:pt x="68261" y="103270"/>
                  <a:pt x="72592" y="100002"/>
                </a:cubicBezTo>
                <a:cubicBezTo>
                  <a:pt x="76922" y="96734"/>
                  <a:pt x="83049" y="97633"/>
                  <a:pt x="86317" y="101963"/>
                </a:cubicBezTo>
                <a:lnTo>
                  <a:pt x="97347" y="116669"/>
                </a:lnTo>
                <a:lnTo>
                  <a:pt x="122429" y="76513"/>
                </a:lnTo>
                <a:cubicBezTo>
                  <a:pt x="125289" y="71938"/>
                  <a:pt x="131335" y="70508"/>
                  <a:pt x="135951" y="73409"/>
                </a:cubicBezTo>
                <a:cubicBezTo>
                  <a:pt x="140567" y="76309"/>
                  <a:pt x="141956" y="82314"/>
                  <a:pt x="139055" y="8693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5" name="Text 63"/>
          <p:cNvSpPr/>
          <p:nvPr/>
        </p:nvSpPr>
        <p:spPr>
          <a:xfrm>
            <a:off x="11449644" y="6716058"/>
            <a:ext cx="3776412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局部细节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1449644" y="7041411"/>
            <a:ext cx="3776412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4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6×6池化保留精细的局部特征，提升边界精度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11077813" y="7506200"/>
            <a:ext cx="209155" cy="209155"/>
          </a:xfrm>
          <a:custGeom>
            <a:avLst/>
            <a:gdLst/>
            <a:ahLst/>
            <a:cxnLst/>
            <a:rect l="l" t="t" r="r" b="b"/>
            <a:pathLst>
              <a:path w="209155" h="209155">
                <a:moveTo>
                  <a:pt x="104578" y="209155"/>
                </a:moveTo>
                <a:cubicBezTo>
                  <a:pt x="162295" y="209155"/>
                  <a:pt x="209155" y="162295"/>
                  <a:pt x="209155" y="104578"/>
                </a:cubicBezTo>
                <a:cubicBezTo>
                  <a:pt x="209155" y="46860"/>
                  <a:pt x="162295" y="0"/>
                  <a:pt x="104578" y="0"/>
                </a:cubicBezTo>
                <a:cubicBezTo>
                  <a:pt x="46860" y="0"/>
                  <a:pt x="0" y="46860"/>
                  <a:pt x="0" y="104578"/>
                </a:cubicBezTo>
                <a:cubicBezTo>
                  <a:pt x="0" y="162295"/>
                  <a:pt x="46860" y="209155"/>
                  <a:pt x="104578" y="209155"/>
                </a:cubicBezTo>
                <a:close/>
                <a:moveTo>
                  <a:pt x="139055" y="86889"/>
                </a:moveTo>
                <a:lnTo>
                  <a:pt x="106375" y="139178"/>
                </a:lnTo>
                <a:cubicBezTo>
                  <a:pt x="104659" y="141915"/>
                  <a:pt x="101718" y="143631"/>
                  <a:pt x="98491" y="143794"/>
                </a:cubicBezTo>
                <a:cubicBezTo>
                  <a:pt x="95264" y="143958"/>
                  <a:pt x="92159" y="142487"/>
                  <a:pt x="90239" y="139872"/>
                </a:cubicBezTo>
                <a:lnTo>
                  <a:pt x="70631" y="113728"/>
                </a:lnTo>
                <a:cubicBezTo>
                  <a:pt x="67363" y="109398"/>
                  <a:pt x="68261" y="103270"/>
                  <a:pt x="72592" y="100002"/>
                </a:cubicBezTo>
                <a:cubicBezTo>
                  <a:pt x="76922" y="96734"/>
                  <a:pt x="83049" y="97633"/>
                  <a:pt x="86317" y="101963"/>
                </a:cubicBezTo>
                <a:lnTo>
                  <a:pt x="97347" y="116669"/>
                </a:lnTo>
                <a:lnTo>
                  <a:pt x="122429" y="76513"/>
                </a:lnTo>
                <a:cubicBezTo>
                  <a:pt x="125289" y="71938"/>
                  <a:pt x="131335" y="70508"/>
                  <a:pt x="135951" y="73409"/>
                </a:cubicBezTo>
                <a:cubicBezTo>
                  <a:pt x="140567" y="76309"/>
                  <a:pt x="141956" y="82314"/>
                  <a:pt x="139055" y="8693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8" name="Text 66"/>
          <p:cNvSpPr/>
          <p:nvPr/>
        </p:nvSpPr>
        <p:spPr>
          <a:xfrm>
            <a:off x="11449644" y="7459721"/>
            <a:ext cx="4183102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多尺度互补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11449644" y="7785073"/>
            <a:ext cx="4183102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64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不同尺度信息融合，增强对不同大小目标的适应性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76200" cy="508000"/>
          </a:xfrm>
          <a:custGeom>
            <a:avLst/>
            <a:gdLst/>
            <a:ahLst/>
            <a:cxnLst/>
            <a:rect l="l" t="t" r="r" b="b"/>
            <a:pathLst>
              <a:path w="76200" h="508000">
                <a:moveTo>
                  <a:pt x="0" y="0"/>
                </a:moveTo>
                <a:lnTo>
                  <a:pt x="76200" y="0"/>
                </a:lnTo>
                <a:lnTo>
                  <a:pt x="762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Text 1"/>
          <p:cNvSpPr/>
          <p:nvPr/>
        </p:nvSpPr>
        <p:spPr>
          <a:xfrm>
            <a:off x="736600" y="508000"/>
            <a:ext cx="8851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模型对比：FCN vs PSPNet vs DeepLabv3+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8160" y="1330960"/>
            <a:ext cx="4922520" cy="5443220"/>
          </a:xfrm>
          <a:custGeom>
            <a:avLst/>
            <a:gdLst/>
            <a:ahLst/>
            <a:cxnLst/>
            <a:rect l="l" t="t" r="r" b="b"/>
            <a:pathLst>
              <a:path w="4922520" h="5443220">
                <a:moveTo>
                  <a:pt x="0" y="0"/>
                </a:moveTo>
                <a:lnTo>
                  <a:pt x="4922520" y="0"/>
                </a:lnTo>
                <a:lnTo>
                  <a:pt x="4922520" y="5443220"/>
                </a:lnTo>
                <a:lnTo>
                  <a:pt x="0" y="544322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20320">
            <a:solidFill>
              <a:srgbClr val="6D727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31520" y="154432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6D7275"/>
          </a:solidFill>
          <a:ln/>
        </p:spPr>
      </p:sp>
      <p:sp>
        <p:nvSpPr>
          <p:cNvPr id="6" name="Shape 4"/>
          <p:cNvSpPr/>
          <p:nvPr/>
        </p:nvSpPr>
        <p:spPr>
          <a:xfrm>
            <a:off x="909320" y="172212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5342" y="2580"/>
                </a:moveTo>
                <a:cubicBezTo>
                  <a:pt x="122734" y="-843"/>
                  <a:pt x="131266" y="-843"/>
                  <a:pt x="138658" y="2580"/>
                </a:cubicBezTo>
                <a:lnTo>
                  <a:pt x="247104" y="52685"/>
                </a:lnTo>
                <a:cubicBezTo>
                  <a:pt x="251321" y="54620"/>
                  <a:pt x="254000" y="58837"/>
                  <a:pt x="254000" y="63500"/>
                </a:cubicBezTo>
                <a:cubicBezTo>
                  <a:pt x="254000" y="68163"/>
                  <a:pt x="251321" y="72380"/>
                  <a:pt x="247104" y="74315"/>
                </a:cubicBezTo>
                <a:lnTo>
                  <a:pt x="138658" y="124420"/>
                </a:lnTo>
                <a:cubicBezTo>
                  <a:pt x="131266" y="127843"/>
                  <a:pt x="122734" y="127843"/>
                  <a:pt x="115342" y="124420"/>
                </a:cubicBezTo>
                <a:lnTo>
                  <a:pt x="6896" y="74315"/>
                </a:lnTo>
                <a:cubicBezTo>
                  <a:pt x="2679" y="72330"/>
                  <a:pt x="0" y="68114"/>
                  <a:pt x="0" y="63500"/>
                </a:cubicBezTo>
                <a:cubicBezTo>
                  <a:pt x="0" y="58886"/>
                  <a:pt x="2679" y="54620"/>
                  <a:pt x="6896" y="52685"/>
                </a:cubicBezTo>
                <a:lnTo>
                  <a:pt x="115342" y="2580"/>
                </a:lnTo>
                <a:close/>
                <a:moveTo>
                  <a:pt x="23862" y="108347"/>
                </a:moveTo>
                <a:lnTo>
                  <a:pt x="105370" y="146000"/>
                </a:lnTo>
                <a:cubicBezTo>
                  <a:pt x="119112" y="152350"/>
                  <a:pt x="134938" y="152350"/>
                  <a:pt x="148679" y="146000"/>
                </a:cubicBezTo>
                <a:lnTo>
                  <a:pt x="230188" y="108347"/>
                </a:lnTo>
                <a:lnTo>
                  <a:pt x="247104" y="116185"/>
                </a:lnTo>
                <a:cubicBezTo>
                  <a:pt x="251321" y="118120"/>
                  <a:pt x="254000" y="122337"/>
                  <a:pt x="254000" y="127000"/>
                </a:cubicBezTo>
                <a:cubicBezTo>
                  <a:pt x="254000" y="131663"/>
                  <a:pt x="251321" y="135880"/>
                  <a:pt x="247104" y="137815"/>
                </a:cubicBezTo>
                <a:lnTo>
                  <a:pt x="138658" y="187920"/>
                </a:lnTo>
                <a:cubicBezTo>
                  <a:pt x="131266" y="191343"/>
                  <a:pt x="122734" y="191343"/>
                  <a:pt x="115342" y="187920"/>
                </a:cubicBezTo>
                <a:lnTo>
                  <a:pt x="6896" y="137815"/>
                </a:lnTo>
                <a:cubicBezTo>
                  <a:pt x="2679" y="135830"/>
                  <a:pt x="0" y="131614"/>
                  <a:pt x="0" y="127000"/>
                </a:cubicBezTo>
                <a:cubicBezTo>
                  <a:pt x="0" y="122386"/>
                  <a:pt x="2679" y="118120"/>
                  <a:pt x="6896" y="116185"/>
                </a:cubicBezTo>
                <a:lnTo>
                  <a:pt x="23812" y="108347"/>
                </a:lnTo>
                <a:close/>
                <a:moveTo>
                  <a:pt x="6896" y="179685"/>
                </a:moveTo>
                <a:lnTo>
                  <a:pt x="23812" y="171847"/>
                </a:lnTo>
                <a:lnTo>
                  <a:pt x="105321" y="209500"/>
                </a:lnTo>
                <a:cubicBezTo>
                  <a:pt x="119063" y="215850"/>
                  <a:pt x="134888" y="215850"/>
                  <a:pt x="148630" y="209500"/>
                </a:cubicBezTo>
                <a:lnTo>
                  <a:pt x="230138" y="171847"/>
                </a:lnTo>
                <a:lnTo>
                  <a:pt x="247055" y="179685"/>
                </a:lnTo>
                <a:cubicBezTo>
                  <a:pt x="251271" y="181620"/>
                  <a:pt x="253950" y="185837"/>
                  <a:pt x="253950" y="190500"/>
                </a:cubicBezTo>
                <a:cubicBezTo>
                  <a:pt x="253950" y="195163"/>
                  <a:pt x="251271" y="199380"/>
                  <a:pt x="247055" y="201315"/>
                </a:cubicBezTo>
                <a:lnTo>
                  <a:pt x="138609" y="251420"/>
                </a:lnTo>
                <a:cubicBezTo>
                  <a:pt x="131217" y="254843"/>
                  <a:pt x="122684" y="254843"/>
                  <a:pt x="115292" y="251420"/>
                </a:cubicBezTo>
                <a:lnTo>
                  <a:pt x="6896" y="201315"/>
                </a:lnTo>
                <a:cubicBezTo>
                  <a:pt x="2679" y="199330"/>
                  <a:pt x="0" y="195114"/>
                  <a:pt x="0" y="190500"/>
                </a:cubicBezTo>
                <a:cubicBezTo>
                  <a:pt x="0" y="185886"/>
                  <a:pt x="2679" y="181620"/>
                  <a:pt x="6896" y="17968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493520" y="1645921"/>
            <a:ext cx="76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FCN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31520" y="2306321"/>
            <a:ext cx="4495800" cy="1752600"/>
          </a:xfrm>
          <a:custGeom>
            <a:avLst/>
            <a:gdLst/>
            <a:ahLst/>
            <a:cxnLst/>
            <a:rect l="l" t="t" r="r" b="b"/>
            <a:pathLst>
              <a:path w="4495800" h="1752600">
                <a:moveTo>
                  <a:pt x="0" y="0"/>
                </a:moveTo>
                <a:lnTo>
                  <a:pt x="4495800" y="0"/>
                </a:lnTo>
                <a:lnTo>
                  <a:pt x="4495800" y="1752600"/>
                </a:lnTo>
                <a:lnTo>
                  <a:pt x="0" y="1752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9" name="Text 7"/>
          <p:cNvSpPr/>
          <p:nvPr/>
        </p:nvSpPr>
        <p:spPr>
          <a:xfrm>
            <a:off x="883920" y="2458721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核心特点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83920" y="2915921"/>
            <a:ext cx="42926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全卷积网络的鼻祖，通过</a:t>
            </a:r>
            <a:r>
              <a:rPr lang="en-US" sz="1600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全卷积层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替代全连接层，实现任意尺寸输入。采用</a:t>
            </a:r>
            <a:r>
              <a:rPr lang="en-US" sz="1600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跳跃连接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融合不同层级特征。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31520" y="4211321"/>
            <a:ext cx="4495800" cy="1778000"/>
          </a:xfrm>
          <a:custGeom>
            <a:avLst/>
            <a:gdLst/>
            <a:ahLst/>
            <a:cxnLst/>
            <a:rect l="l" t="t" r="r" b="b"/>
            <a:pathLst>
              <a:path w="4495800" h="1778000">
                <a:moveTo>
                  <a:pt x="0" y="0"/>
                </a:moveTo>
                <a:lnTo>
                  <a:pt x="4495800" y="0"/>
                </a:lnTo>
                <a:lnTo>
                  <a:pt x="4495800" y="1778000"/>
                </a:lnTo>
                <a:lnTo>
                  <a:pt x="0" y="1778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Text 10"/>
          <p:cNvSpPr/>
          <p:nvPr/>
        </p:nvSpPr>
        <p:spPr>
          <a:xfrm>
            <a:off x="883920" y="4363721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局限性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83920" y="4820921"/>
            <a:ext cx="429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缺乏显式多尺度机制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83920" y="5176521"/>
            <a:ext cx="429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感受野相对有限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83920" y="5532121"/>
            <a:ext cx="429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全局上下文理解不足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31520" y="6146801"/>
            <a:ext cx="4495800" cy="10160"/>
          </a:xfrm>
          <a:custGeom>
            <a:avLst/>
            <a:gdLst/>
            <a:ahLst/>
            <a:cxnLst/>
            <a:rect l="l" t="t" r="r" b="b"/>
            <a:pathLst>
              <a:path w="4495800" h="10160">
                <a:moveTo>
                  <a:pt x="0" y="0"/>
                </a:moveTo>
                <a:lnTo>
                  <a:pt x="4495800" y="0"/>
                </a:lnTo>
                <a:lnTo>
                  <a:pt x="44958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6D7275">
              <a:alpha val="3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731520" y="6253482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设计哲学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16108" y="6253482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基础架构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665788" y="1330960"/>
            <a:ext cx="4922520" cy="5443220"/>
          </a:xfrm>
          <a:custGeom>
            <a:avLst/>
            <a:gdLst/>
            <a:ahLst/>
            <a:cxnLst/>
            <a:rect l="l" t="t" r="r" b="b"/>
            <a:pathLst>
              <a:path w="4922520" h="5443220">
                <a:moveTo>
                  <a:pt x="0" y="0"/>
                </a:moveTo>
                <a:lnTo>
                  <a:pt x="4922520" y="0"/>
                </a:lnTo>
                <a:lnTo>
                  <a:pt x="4922520" y="5443220"/>
                </a:lnTo>
                <a:lnTo>
                  <a:pt x="0" y="544322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20320">
            <a:solidFill>
              <a:srgbClr val="D85D3C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879148" y="154432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1" name="Shape 19"/>
          <p:cNvSpPr/>
          <p:nvPr/>
        </p:nvSpPr>
        <p:spPr>
          <a:xfrm>
            <a:off x="6056948" y="172212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40891" y="-645"/>
                </a:moveTo>
                <a:cubicBezTo>
                  <a:pt x="132308" y="-5606"/>
                  <a:pt x="121692" y="-5606"/>
                  <a:pt x="113109" y="-645"/>
                </a:cubicBezTo>
                <a:lnTo>
                  <a:pt x="71338" y="23465"/>
                </a:lnTo>
                <a:cubicBezTo>
                  <a:pt x="62756" y="28426"/>
                  <a:pt x="57448" y="37604"/>
                  <a:pt x="57448" y="47526"/>
                </a:cubicBezTo>
                <a:lnTo>
                  <a:pt x="57448" y="98078"/>
                </a:lnTo>
                <a:lnTo>
                  <a:pt x="13643" y="123379"/>
                </a:lnTo>
                <a:cubicBezTo>
                  <a:pt x="5060" y="128339"/>
                  <a:pt x="-248" y="137517"/>
                  <a:pt x="-248" y="147439"/>
                </a:cubicBezTo>
                <a:lnTo>
                  <a:pt x="-248" y="195709"/>
                </a:lnTo>
                <a:cubicBezTo>
                  <a:pt x="-248" y="205631"/>
                  <a:pt x="5060" y="214809"/>
                  <a:pt x="13643" y="219770"/>
                </a:cubicBezTo>
                <a:lnTo>
                  <a:pt x="55463" y="243880"/>
                </a:lnTo>
                <a:cubicBezTo>
                  <a:pt x="64046" y="248841"/>
                  <a:pt x="74662" y="248841"/>
                  <a:pt x="83245" y="243880"/>
                </a:cubicBezTo>
                <a:lnTo>
                  <a:pt x="127050" y="218579"/>
                </a:lnTo>
                <a:lnTo>
                  <a:pt x="170855" y="243880"/>
                </a:lnTo>
                <a:cubicBezTo>
                  <a:pt x="179437" y="248841"/>
                  <a:pt x="190054" y="248841"/>
                  <a:pt x="198636" y="243880"/>
                </a:cubicBezTo>
                <a:lnTo>
                  <a:pt x="240357" y="219770"/>
                </a:lnTo>
                <a:cubicBezTo>
                  <a:pt x="248940" y="214809"/>
                  <a:pt x="254248" y="205631"/>
                  <a:pt x="254248" y="195709"/>
                </a:cubicBezTo>
                <a:lnTo>
                  <a:pt x="254248" y="147439"/>
                </a:lnTo>
                <a:cubicBezTo>
                  <a:pt x="254248" y="137517"/>
                  <a:pt x="248940" y="128339"/>
                  <a:pt x="240357" y="123379"/>
                </a:cubicBezTo>
                <a:lnTo>
                  <a:pt x="196552" y="98078"/>
                </a:lnTo>
                <a:lnTo>
                  <a:pt x="196552" y="47526"/>
                </a:lnTo>
                <a:cubicBezTo>
                  <a:pt x="196552" y="37604"/>
                  <a:pt x="191244" y="28426"/>
                  <a:pt x="182662" y="23465"/>
                </a:cubicBezTo>
                <a:lnTo>
                  <a:pt x="140891" y="-645"/>
                </a:lnTo>
                <a:close/>
                <a:moveTo>
                  <a:pt x="115094" y="145157"/>
                </a:moveTo>
                <a:lnTo>
                  <a:pt x="115094" y="197991"/>
                </a:lnTo>
                <a:lnTo>
                  <a:pt x="71289" y="223292"/>
                </a:lnTo>
                <a:cubicBezTo>
                  <a:pt x="70693" y="223639"/>
                  <a:pt x="69999" y="223838"/>
                  <a:pt x="69304" y="223838"/>
                </a:cubicBezTo>
                <a:lnTo>
                  <a:pt x="69304" y="171599"/>
                </a:lnTo>
                <a:lnTo>
                  <a:pt x="115094" y="145157"/>
                </a:lnTo>
                <a:close/>
                <a:moveTo>
                  <a:pt x="229890" y="145455"/>
                </a:moveTo>
                <a:cubicBezTo>
                  <a:pt x="230237" y="146050"/>
                  <a:pt x="230436" y="146745"/>
                  <a:pt x="230436" y="147439"/>
                </a:cubicBezTo>
                <a:lnTo>
                  <a:pt x="230436" y="195709"/>
                </a:lnTo>
                <a:cubicBezTo>
                  <a:pt x="230436" y="197148"/>
                  <a:pt x="229691" y="198438"/>
                  <a:pt x="228451" y="199132"/>
                </a:cubicBezTo>
                <a:lnTo>
                  <a:pt x="186630" y="223242"/>
                </a:lnTo>
                <a:cubicBezTo>
                  <a:pt x="186035" y="223589"/>
                  <a:pt x="185341" y="223788"/>
                  <a:pt x="184646" y="223788"/>
                </a:cubicBezTo>
                <a:lnTo>
                  <a:pt x="184646" y="171549"/>
                </a:lnTo>
                <a:lnTo>
                  <a:pt x="229890" y="145455"/>
                </a:lnTo>
                <a:close/>
                <a:moveTo>
                  <a:pt x="172789" y="47526"/>
                </a:moveTo>
                <a:lnTo>
                  <a:pt x="172789" y="98078"/>
                </a:lnTo>
                <a:lnTo>
                  <a:pt x="127000" y="124520"/>
                </a:lnTo>
                <a:lnTo>
                  <a:pt x="127000" y="71686"/>
                </a:lnTo>
                <a:lnTo>
                  <a:pt x="172244" y="45591"/>
                </a:lnTo>
                <a:cubicBezTo>
                  <a:pt x="172591" y="46186"/>
                  <a:pt x="172789" y="46881"/>
                  <a:pt x="172789" y="475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6641147" y="1645921"/>
            <a:ext cx="12065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PSPNet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879148" y="2306321"/>
            <a:ext cx="4495800" cy="1422400"/>
          </a:xfrm>
          <a:custGeom>
            <a:avLst/>
            <a:gdLst/>
            <a:ahLst/>
            <a:cxnLst/>
            <a:rect l="l" t="t" r="r" b="b"/>
            <a:pathLst>
              <a:path w="4495800" h="1422400">
                <a:moveTo>
                  <a:pt x="0" y="0"/>
                </a:moveTo>
                <a:lnTo>
                  <a:pt x="4495800" y="0"/>
                </a:lnTo>
                <a:lnTo>
                  <a:pt x="44958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4" name="Text 22"/>
          <p:cNvSpPr/>
          <p:nvPr/>
        </p:nvSpPr>
        <p:spPr>
          <a:xfrm>
            <a:off x="6031548" y="2458721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核心特点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031548" y="2915921"/>
            <a:ext cx="42926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引入</a:t>
            </a:r>
            <a:r>
              <a:rPr lang="en-US" sz="1600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金字塔池化模块（PPM）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，通过多尺度池化捕获上下文信息。强调</a:t>
            </a:r>
            <a:r>
              <a:rPr lang="en-US" sz="1600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全局语义一致性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879148" y="3881121"/>
            <a:ext cx="4495800" cy="1778000"/>
          </a:xfrm>
          <a:custGeom>
            <a:avLst/>
            <a:gdLst/>
            <a:ahLst/>
            <a:cxnLst/>
            <a:rect l="l" t="t" r="r" b="b"/>
            <a:pathLst>
              <a:path w="4495800" h="1778000">
                <a:moveTo>
                  <a:pt x="0" y="0"/>
                </a:moveTo>
                <a:lnTo>
                  <a:pt x="4495800" y="0"/>
                </a:lnTo>
                <a:lnTo>
                  <a:pt x="4495800" y="1778000"/>
                </a:lnTo>
                <a:lnTo>
                  <a:pt x="0" y="1778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7" name="Text 25"/>
          <p:cNvSpPr/>
          <p:nvPr/>
        </p:nvSpPr>
        <p:spPr>
          <a:xfrm>
            <a:off x="6031548" y="4033521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优势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031548" y="4490721"/>
            <a:ext cx="429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显式多尺度特征融合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031548" y="4846321"/>
            <a:ext cx="429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全局上下文理解强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031548" y="5201921"/>
            <a:ext cx="429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场景解析能力突出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879148" y="5816601"/>
            <a:ext cx="4495800" cy="10160"/>
          </a:xfrm>
          <a:custGeom>
            <a:avLst/>
            <a:gdLst/>
            <a:ahLst/>
            <a:cxnLst/>
            <a:rect l="l" t="t" r="r" b="b"/>
            <a:pathLst>
              <a:path w="4495800" h="10160">
                <a:moveTo>
                  <a:pt x="0" y="0"/>
                </a:moveTo>
                <a:lnTo>
                  <a:pt x="4495800" y="0"/>
                </a:lnTo>
                <a:lnTo>
                  <a:pt x="44958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3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5879148" y="5923282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设计哲学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360694" y="5923282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上下文融合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0813574" y="1330960"/>
            <a:ext cx="4922520" cy="5443220"/>
          </a:xfrm>
          <a:custGeom>
            <a:avLst/>
            <a:gdLst/>
            <a:ahLst/>
            <a:cxnLst/>
            <a:rect l="l" t="t" r="r" b="b"/>
            <a:pathLst>
              <a:path w="4922520" h="5443220">
                <a:moveTo>
                  <a:pt x="0" y="0"/>
                </a:moveTo>
                <a:lnTo>
                  <a:pt x="4922520" y="0"/>
                </a:lnTo>
                <a:lnTo>
                  <a:pt x="4922520" y="5443220"/>
                </a:lnTo>
                <a:lnTo>
                  <a:pt x="0" y="544322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20320">
            <a:solidFill>
              <a:srgbClr val="3C8082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11026934" y="154432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6" name="Shape 34"/>
          <p:cNvSpPr/>
          <p:nvPr/>
        </p:nvSpPr>
        <p:spPr>
          <a:xfrm>
            <a:off x="11204734" y="172212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0" y="39688"/>
                </a:moveTo>
                <a:cubicBezTo>
                  <a:pt x="0" y="26541"/>
                  <a:pt x="10666" y="15875"/>
                  <a:pt x="23812" y="15875"/>
                </a:cubicBezTo>
                <a:lnTo>
                  <a:pt x="71438" y="15875"/>
                </a:lnTo>
                <a:cubicBezTo>
                  <a:pt x="84584" y="15875"/>
                  <a:pt x="95250" y="26541"/>
                  <a:pt x="95250" y="39688"/>
                </a:cubicBezTo>
                <a:lnTo>
                  <a:pt x="95250" y="47625"/>
                </a:lnTo>
                <a:lnTo>
                  <a:pt x="158750" y="47625"/>
                </a:lnTo>
                <a:lnTo>
                  <a:pt x="158750" y="39688"/>
                </a:lnTo>
                <a:cubicBezTo>
                  <a:pt x="158750" y="26541"/>
                  <a:pt x="169416" y="15875"/>
                  <a:pt x="182563" y="15875"/>
                </a:cubicBezTo>
                <a:lnTo>
                  <a:pt x="230188" y="15875"/>
                </a:lnTo>
                <a:cubicBezTo>
                  <a:pt x="243334" y="15875"/>
                  <a:pt x="254000" y="26541"/>
                  <a:pt x="254000" y="39688"/>
                </a:cubicBezTo>
                <a:lnTo>
                  <a:pt x="254000" y="87313"/>
                </a:lnTo>
                <a:cubicBezTo>
                  <a:pt x="254000" y="100459"/>
                  <a:pt x="243334" y="111125"/>
                  <a:pt x="230188" y="111125"/>
                </a:cubicBezTo>
                <a:lnTo>
                  <a:pt x="182563" y="111125"/>
                </a:lnTo>
                <a:cubicBezTo>
                  <a:pt x="169416" y="111125"/>
                  <a:pt x="158750" y="100459"/>
                  <a:pt x="158750" y="87313"/>
                </a:cubicBezTo>
                <a:lnTo>
                  <a:pt x="158750" y="79375"/>
                </a:lnTo>
                <a:lnTo>
                  <a:pt x="95250" y="79375"/>
                </a:lnTo>
                <a:lnTo>
                  <a:pt x="95250" y="87313"/>
                </a:lnTo>
                <a:cubicBezTo>
                  <a:pt x="95250" y="90934"/>
                  <a:pt x="94407" y="94407"/>
                  <a:pt x="92968" y="97482"/>
                </a:cubicBezTo>
                <a:lnTo>
                  <a:pt x="127000" y="142875"/>
                </a:lnTo>
                <a:lnTo>
                  <a:pt x="166688" y="142875"/>
                </a:lnTo>
                <a:cubicBezTo>
                  <a:pt x="179834" y="142875"/>
                  <a:pt x="190500" y="153541"/>
                  <a:pt x="190500" y="166688"/>
                </a:cubicBezTo>
                <a:lnTo>
                  <a:pt x="190500" y="214313"/>
                </a:lnTo>
                <a:cubicBezTo>
                  <a:pt x="190500" y="227459"/>
                  <a:pt x="179834" y="238125"/>
                  <a:pt x="166688" y="238125"/>
                </a:cubicBezTo>
                <a:lnTo>
                  <a:pt x="119063" y="238125"/>
                </a:lnTo>
                <a:cubicBezTo>
                  <a:pt x="105916" y="238125"/>
                  <a:pt x="95250" y="227459"/>
                  <a:pt x="95250" y="214313"/>
                </a:cubicBezTo>
                <a:lnTo>
                  <a:pt x="95250" y="166688"/>
                </a:lnTo>
                <a:cubicBezTo>
                  <a:pt x="95250" y="163066"/>
                  <a:pt x="96093" y="159593"/>
                  <a:pt x="97532" y="156518"/>
                </a:cubicBezTo>
                <a:lnTo>
                  <a:pt x="63500" y="111125"/>
                </a:lnTo>
                <a:lnTo>
                  <a:pt x="23812" y="111125"/>
                </a:lnTo>
                <a:cubicBezTo>
                  <a:pt x="10666" y="111125"/>
                  <a:pt x="0" y="100459"/>
                  <a:pt x="0" y="87313"/>
                </a:cubicBezTo>
                <a:lnTo>
                  <a:pt x="0" y="3968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Text 35"/>
          <p:cNvSpPr/>
          <p:nvPr/>
        </p:nvSpPr>
        <p:spPr>
          <a:xfrm>
            <a:off x="11788934" y="1645921"/>
            <a:ext cx="1866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DeepLabv3+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1026934" y="2306321"/>
            <a:ext cx="4495800" cy="1422400"/>
          </a:xfrm>
          <a:custGeom>
            <a:avLst/>
            <a:gdLst/>
            <a:ahLst/>
            <a:cxnLst/>
            <a:rect l="l" t="t" r="r" b="b"/>
            <a:pathLst>
              <a:path w="4495800" h="1422400">
                <a:moveTo>
                  <a:pt x="0" y="0"/>
                </a:moveTo>
                <a:lnTo>
                  <a:pt x="4495800" y="0"/>
                </a:lnTo>
                <a:lnTo>
                  <a:pt x="4495800" y="1422400"/>
                </a:lnTo>
                <a:lnTo>
                  <a:pt x="0" y="14224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9" name="Text 37"/>
          <p:cNvSpPr/>
          <p:nvPr/>
        </p:nvSpPr>
        <p:spPr>
          <a:xfrm>
            <a:off x="11179334" y="2458721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核心特点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179334" y="2915921"/>
            <a:ext cx="42926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结合</a:t>
            </a:r>
            <a:r>
              <a:rPr lang="en-US" sz="1600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ASPP（空洞空间金字塔池化）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</a:t>
            </a:r>
            <a:r>
              <a:rPr lang="en-US" sz="1600" b="1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Decoder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结构，兼顾多尺度特征和边界细节恢复。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1026934" y="3881121"/>
            <a:ext cx="4495800" cy="1778000"/>
          </a:xfrm>
          <a:custGeom>
            <a:avLst/>
            <a:gdLst/>
            <a:ahLst/>
            <a:cxnLst/>
            <a:rect l="l" t="t" r="r" b="b"/>
            <a:pathLst>
              <a:path w="4495800" h="1778000">
                <a:moveTo>
                  <a:pt x="0" y="0"/>
                </a:moveTo>
                <a:lnTo>
                  <a:pt x="4495800" y="0"/>
                </a:lnTo>
                <a:lnTo>
                  <a:pt x="4495800" y="1778000"/>
                </a:lnTo>
                <a:lnTo>
                  <a:pt x="0" y="1778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2" name="Text 40"/>
          <p:cNvSpPr/>
          <p:nvPr/>
        </p:nvSpPr>
        <p:spPr>
          <a:xfrm>
            <a:off x="11179334" y="4033521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优势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179334" y="4490721"/>
            <a:ext cx="429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ASPP捕获多尺度信息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179334" y="4846321"/>
            <a:ext cx="429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Decoder强化边界细节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179334" y="5201921"/>
            <a:ext cx="429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编码器-解码器架构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1026934" y="5816601"/>
            <a:ext cx="4495800" cy="10160"/>
          </a:xfrm>
          <a:custGeom>
            <a:avLst/>
            <a:gdLst/>
            <a:ahLst/>
            <a:cxnLst/>
            <a:rect l="l" t="t" r="r" b="b"/>
            <a:pathLst>
              <a:path w="4495800" h="10160">
                <a:moveTo>
                  <a:pt x="0" y="0"/>
                </a:moveTo>
                <a:lnTo>
                  <a:pt x="4495800" y="0"/>
                </a:lnTo>
                <a:lnTo>
                  <a:pt x="44958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3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11026934" y="5923282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设计哲学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4711522" y="5923282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边界优化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513080" y="6990080"/>
            <a:ext cx="4937760" cy="1534160"/>
          </a:xfrm>
          <a:custGeom>
            <a:avLst/>
            <a:gdLst/>
            <a:ahLst/>
            <a:cxnLst/>
            <a:rect l="l" t="t" r="r" b="b"/>
            <a:pathLst>
              <a:path w="4937760" h="1534160">
                <a:moveTo>
                  <a:pt x="0" y="0"/>
                </a:moveTo>
                <a:lnTo>
                  <a:pt x="4937760" y="0"/>
                </a:lnTo>
                <a:lnTo>
                  <a:pt x="4937760" y="1534160"/>
                </a:lnTo>
                <a:lnTo>
                  <a:pt x="0" y="153416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753110" y="726186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1" name="Text 49"/>
          <p:cNvSpPr/>
          <p:nvPr/>
        </p:nvSpPr>
        <p:spPr>
          <a:xfrm>
            <a:off x="1013460" y="7198361"/>
            <a:ext cx="434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性能表现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21360" y="7655561"/>
            <a:ext cx="462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在ResNet-50 backbone下，三者性能接近（mIoU约0.75-0.76），但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设计哲学差异显著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5660708" y="6990080"/>
            <a:ext cx="4937760" cy="1534160"/>
          </a:xfrm>
          <a:custGeom>
            <a:avLst/>
            <a:gdLst/>
            <a:ahLst/>
            <a:cxnLst/>
            <a:rect l="l" t="t" r="r" b="b"/>
            <a:pathLst>
              <a:path w="4937760" h="1534160">
                <a:moveTo>
                  <a:pt x="0" y="0"/>
                </a:moveTo>
                <a:lnTo>
                  <a:pt x="4937760" y="0"/>
                </a:lnTo>
                <a:lnTo>
                  <a:pt x="4937760" y="1534160"/>
                </a:lnTo>
                <a:lnTo>
                  <a:pt x="0" y="15341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5900738" y="726186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8581" y="0"/>
                </a:moveTo>
                <a:cubicBezTo>
                  <a:pt x="66749" y="0"/>
                  <a:pt x="57150" y="9599"/>
                  <a:pt x="57150" y="21431"/>
                </a:cubicBezTo>
                <a:lnTo>
                  <a:pt x="57150" y="114300"/>
                </a:lnTo>
                <a:cubicBezTo>
                  <a:pt x="57150" y="126132"/>
                  <a:pt x="66749" y="135731"/>
                  <a:pt x="78581" y="135731"/>
                </a:cubicBezTo>
                <a:lnTo>
                  <a:pt x="107156" y="135731"/>
                </a:lnTo>
                <a:cubicBezTo>
                  <a:pt x="118988" y="135731"/>
                  <a:pt x="128588" y="126132"/>
                  <a:pt x="128588" y="114300"/>
                </a:cubicBezTo>
                <a:lnTo>
                  <a:pt x="128588" y="85725"/>
                </a:lnTo>
                <a:lnTo>
                  <a:pt x="142875" y="85725"/>
                </a:lnTo>
                <a:cubicBezTo>
                  <a:pt x="174441" y="85725"/>
                  <a:pt x="200025" y="111309"/>
                  <a:pt x="200025" y="142875"/>
                </a:cubicBezTo>
                <a:cubicBezTo>
                  <a:pt x="200025" y="174441"/>
                  <a:pt x="174441" y="200025"/>
                  <a:pt x="142875" y="200025"/>
                </a:cubicBezTo>
                <a:lnTo>
                  <a:pt x="14288" y="200025"/>
                </a:lnTo>
                <a:cubicBezTo>
                  <a:pt x="6385" y="200025"/>
                  <a:pt x="0" y="206410"/>
                  <a:pt x="0" y="214313"/>
                </a:cubicBezTo>
                <a:cubicBezTo>
                  <a:pt x="0" y="222215"/>
                  <a:pt x="6385" y="228600"/>
                  <a:pt x="14288" y="228600"/>
                </a:cubicBezTo>
                <a:lnTo>
                  <a:pt x="214313" y="228600"/>
                </a:lnTo>
                <a:cubicBezTo>
                  <a:pt x="222215" y="228600"/>
                  <a:pt x="228600" y="222215"/>
                  <a:pt x="228600" y="214313"/>
                </a:cubicBezTo>
                <a:cubicBezTo>
                  <a:pt x="228600" y="206410"/>
                  <a:pt x="222215" y="200025"/>
                  <a:pt x="214313" y="200025"/>
                </a:cubicBezTo>
                <a:lnTo>
                  <a:pt x="206767" y="200025"/>
                </a:lnTo>
                <a:cubicBezTo>
                  <a:pt x="220340" y="184845"/>
                  <a:pt x="228600" y="164842"/>
                  <a:pt x="228600" y="142875"/>
                </a:cubicBezTo>
                <a:cubicBezTo>
                  <a:pt x="228600" y="95548"/>
                  <a:pt x="190202" y="57150"/>
                  <a:pt x="142875" y="57150"/>
                </a:cubicBezTo>
                <a:lnTo>
                  <a:pt x="128588" y="57150"/>
                </a:lnTo>
                <a:lnTo>
                  <a:pt x="128588" y="21431"/>
                </a:lnTo>
                <a:cubicBezTo>
                  <a:pt x="128588" y="9599"/>
                  <a:pt x="118988" y="0"/>
                  <a:pt x="107156" y="0"/>
                </a:cubicBezTo>
                <a:lnTo>
                  <a:pt x="78581" y="0"/>
                </a:lnTo>
                <a:close/>
                <a:moveTo>
                  <a:pt x="53578" y="157163"/>
                </a:moveTo>
                <a:cubicBezTo>
                  <a:pt x="47640" y="157163"/>
                  <a:pt x="42863" y="161940"/>
                  <a:pt x="42863" y="167878"/>
                </a:cubicBezTo>
                <a:cubicBezTo>
                  <a:pt x="42863" y="173816"/>
                  <a:pt x="47640" y="178594"/>
                  <a:pt x="53578" y="178594"/>
                </a:cubicBezTo>
                <a:lnTo>
                  <a:pt x="132159" y="178594"/>
                </a:lnTo>
                <a:cubicBezTo>
                  <a:pt x="138098" y="178594"/>
                  <a:pt x="142875" y="173816"/>
                  <a:pt x="142875" y="167878"/>
                </a:cubicBezTo>
                <a:cubicBezTo>
                  <a:pt x="142875" y="161940"/>
                  <a:pt x="138098" y="157163"/>
                  <a:pt x="132159" y="157163"/>
                </a:cubicBezTo>
                <a:lnTo>
                  <a:pt x="53578" y="157163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5" name="Text 53"/>
          <p:cNvSpPr/>
          <p:nvPr/>
        </p:nvSpPr>
        <p:spPr>
          <a:xfrm>
            <a:off x="6161088" y="7198361"/>
            <a:ext cx="434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适用场景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868988" y="7655561"/>
            <a:ext cx="462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FCN适合快速部署，PSPNet适合场景理解，</a:t>
            </a:r>
            <a:r>
              <a:rPr lang="en-US" sz="16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DeepLabv3+适合边界敏感任务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10808494" y="6990080"/>
            <a:ext cx="4937760" cy="1534160"/>
          </a:xfrm>
          <a:custGeom>
            <a:avLst/>
            <a:gdLst/>
            <a:ahLst/>
            <a:cxnLst/>
            <a:rect l="l" t="t" r="r" b="b"/>
            <a:pathLst>
              <a:path w="4937760" h="1534160">
                <a:moveTo>
                  <a:pt x="0" y="0"/>
                </a:moveTo>
                <a:lnTo>
                  <a:pt x="4937760" y="0"/>
                </a:lnTo>
                <a:lnTo>
                  <a:pt x="4937760" y="1534160"/>
                </a:lnTo>
                <a:lnTo>
                  <a:pt x="0" y="153416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11019949" y="7261861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85693" y="93985"/>
                </a:moveTo>
                <a:cubicBezTo>
                  <a:pt x="191140" y="92512"/>
                  <a:pt x="196855" y="95101"/>
                  <a:pt x="199311" y="100146"/>
                </a:cubicBezTo>
                <a:lnTo>
                  <a:pt x="207615" y="116934"/>
                </a:lnTo>
                <a:cubicBezTo>
                  <a:pt x="212214" y="117559"/>
                  <a:pt x="216724" y="118809"/>
                  <a:pt x="220965" y="120551"/>
                </a:cubicBezTo>
                <a:lnTo>
                  <a:pt x="236592" y="110148"/>
                </a:lnTo>
                <a:cubicBezTo>
                  <a:pt x="241280" y="107022"/>
                  <a:pt x="247486" y="107647"/>
                  <a:pt x="251460" y="111621"/>
                </a:cubicBezTo>
                <a:lnTo>
                  <a:pt x="260033" y="120194"/>
                </a:lnTo>
                <a:cubicBezTo>
                  <a:pt x="264006" y="124167"/>
                  <a:pt x="264631" y="130418"/>
                  <a:pt x="261506" y="135062"/>
                </a:cubicBezTo>
                <a:lnTo>
                  <a:pt x="251103" y="150644"/>
                </a:lnTo>
                <a:cubicBezTo>
                  <a:pt x="251951" y="152742"/>
                  <a:pt x="252710" y="154930"/>
                  <a:pt x="253335" y="157207"/>
                </a:cubicBezTo>
                <a:cubicBezTo>
                  <a:pt x="253960" y="159484"/>
                  <a:pt x="254362" y="161717"/>
                  <a:pt x="254675" y="163994"/>
                </a:cubicBezTo>
                <a:lnTo>
                  <a:pt x="271507" y="172298"/>
                </a:lnTo>
                <a:cubicBezTo>
                  <a:pt x="276552" y="174799"/>
                  <a:pt x="279142" y="180514"/>
                  <a:pt x="277669" y="185916"/>
                </a:cubicBezTo>
                <a:lnTo>
                  <a:pt x="274543" y="197614"/>
                </a:lnTo>
                <a:cubicBezTo>
                  <a:pt x="273070" y="203016"/>
                  <a:pt x="268025" y="206678"/>
                  <a:pt x="262399" y="206320"/>
                </a:cubicBezTo>
                <a:lnTo>
                  <a:pt x="243647" y="205115"/>
                </a:lnTo>
                <a:cubicBezTo>
                  <a:pt x="240834" y="208731"/>
                  <a:pt x="237574" y="212080"/>
                  <a:pt x="233869" y="214938"/>
                </a:cubicBezTo>
                <a:lnTo>
                  <a:pt x="235074" y="233645"/>
                </a:lnTo>
                <a:cubicBezTo>
                  <a:pt x="235431" y="239271"/>
                  <a:pt x="231770" y="244361"/>
                  <a:pt x="226368" y="245790"/>
                </a:cubicBezTo>
                <a:lnTo>
                  <a:pt x="214670" y="248915"/>
                </a:lnTo>
                <a:cubicBezTo>
                  <a:pt x="209223" y="250388"/>
                  <a:pt x="203552" y="247799"/>
                  <a:pt x="201052" y="242754"/>
                </a:cubicBezTo>
                <a:lnTo>
                  <a:pt x="192747" y="225966"/>
                </a:lnTo>
                <a:cubicBezTo>
                  <a:pt x="188149" y="225341"/>
                  <a:pt x="183639" y="224091"/>
                  <a:pt x="179397" y="222349"/>
                </a:cubicBezTo>
                <a:lnTo>
                  <a:pt x="163770" y="232752"/>
                </a:lnTo>
                <a:cubicBezTo>
                  <a:pt x="159082" y="235878"/>
                  <a:pt x="152876" y="235253"/>
                  <a:pt x="148903" y="231279"/>
                </a:cubicBezTo>
                <a:lnTo>
                  <a:pt x="140330" y="222706"/>
                </a:lnTo>
                <a:cubicBezTo>
                  <a:pt x="136356" y="218733"/>
                  <a:pt x="135731" y="212527"/>
                  <a:pt x="138857" y="207838"/>
                </a:cubicBezTo>
                <a:lnTo>
                  <a:pt x="149260" y="192212"/>
                </a:lnTo>
                <a:cubicBezTo>
                  <a:pt x="148411" y="190113"/>
                  <a:pt x="147652" y="187925"/>
                  <a:pt x="147027" y="185648"/>
                </a:cubicBezTo>
                <a:cubicBezTo>
                  <a:pt x="146402" y="183371"/>
                  <a:pt x="146000" y="181094"/>
                  <a:pt x="145688" y="178862"/>
                </a:cubicBezTo>
                <a:lnTo>
                  <a:pt x="128855" y="170557"/>
                </a:lnTo>
                <a:cubicBezTo>
                  <a:pt x="123810" y="168057"/>
                  <a:pt x="121265" y="162342"/>
                  <a:pt x="122694" y="156939"/>
                </a:cubicBezTo>
                <a:lnTo>
                  <a:pt x="125819" y="145241"/>
                </a:lnTo>
                <a:cubicBezTo>
                  <a:pt x="127293" y="139839"/>
                  <a:pt x="132338" y="136178"/>
                  <a:pt x="137964" y="136535"/>
                </a:cubicBezTo>
                <a:lnTo>
                  <a:pt x="156671" y="137740"/>
                </a:lnTo>
                <a:cubicBezTo>
                  <a:pt x="159484" y="134124"/>
                  <a:pt x="162744" y="130775"/>
                  <a:pt x="166449" y="127918"/>
                </a:cubicBezTo>
                <a:lnTo>
                  <a:pt x="165244" y="109255"/>
                </a:lnTo>
                <a:cubicBezTo>
                  <a:pt x="164887" y="103629"/>
                  <a:pt x="168548" y="98539"/>
                  <a:pt x="173950" y="97110"/>
                </a:cubicBezTo>
                <a:lnTo>
                  <a:pt x="185648" y="93985"/>
                </a:lnTo>
                <a:close/>
                <a:moveTo>
                  <a:pt x="200204" y="151805"/>
                </a:moveTo>
                <a:cubicBezTo>
                  <a:pt x="189361" y="151817"/>
                  <a:pt x="180568" y="160630"/>
                  <a:pt x="180581" y="171472"/>
                </a:cubicBezTo>
                <a:cubicBezTo>
                  <a:pt x="180593" y="182315"/>
                  <a:pt x="189406" y="191108"/>
                  <a:pt x="200248" y="191095"/>
                </a:cubicBezTo>
                <a:cubicBezTo>
                  <a:pt x="211091" y="191083"/>
                  <a:pt x="219884" y="182270"/>
                  <a:pt x="219871" y="171428"/>
                </a:cubicBezTo>
                <a:cubicBezTo>
                  <a:pt x="219859" y="160585"/>
                  <a:pt x="211046" y="151792"/>
                  <a:pt x="200204" y="151805"/>
                </a:cubicBezTo>
                <a:close/>
                <a:moveTo>
                  <a:pt x="100414" y="-20315"/>
                </a:moveTo>
                <a:lnTo>
                  <a:pt x="112112" y="-17190"/>
                </a:lnTo>
                <a:cubicBezTo>
                  <a:pt x="117515" y="-15716"/>
                  <a:pt x="121176" y="-10626"/>
                  <a:pt x="120819" y="-5045"/>
                </a:cubicBezTo>
                <a:lnTo>
                  <a:pt x="119613" y="13618"/>
                </a:lnTo>
                <a:cubicBezTo>
                  <a:pt x="123319" y="16475"/>
                  <a:pt x="126578" y="19779"/>
                  <a:pt x="129391" y="23440"/>
                </a:cubicBezTo>
                <a:lnTo>
                  <a:pt x="148144" y="22235"/>
                </a:lnTo>
                <a:cubicBezTo>
                  <a:pt x="153725" y="21878"/>
                  <a:pt x="158814" y="25539"/>
                  <a:pt x="160288" y="30941"/>
                </a:cubicBezTo>
                <a:lnTo>
                  <a:pt x="163413" y="42639"/>
                </a:lnTo>
                <a:cubicBezTo>
                  <a:pt x="164842" y="48042"/>
                  <a:pt x="162297" y="53757"/>
                  <a:pt x="157252" y="56257"/>
                </a:cubicBezTo>
                <a:lnTo>
                  <a:pt x="140419" y="64562"/>
                </a:lnTo>
                <a:cubicBezTo>
                  <a:pt x="140107" y="66839"/>
                  <a:pt x="139660" y="69116"/>
                  <a:pt x="139080" y="71348"/>
                </a:cubicBezTo>
                <a:cubicBezTo>
                  <a:pt x="138499" y="73581"/>
                  <a:pt x="137696" y="75813"/>
                  <a:pt x="136847" y="77912"/>
                </a:cubicBezTo>
                <a:lnTo>
                  <a:pt x="147251" y="93538"/>
                </a:lnTo>
                <a:cubicBezTo>
                  <a:pt x="150376" y="98227"/>
                  <a:pt x="149751" y="104433"/>
                  <a:pt x="145777" y="108406"/>
                </a:cubicBezTo>
                <a:lnTo>
                  <a:pt x="137205" y="116979"/>
                </a:lnTo>
                <a:cubicBezTo>
                  <a:pt x="133231" y="120953"/>
                  <a:pt x="127025" y="121578"/>
                  <a:pt x="122337" y="118452"/>
                </a:cubicBezTo>
                <a:lnTo>
                  <a:pt x="106710" y="108049"/>
                </a:lnTo>
                <a:cubicBezTo>
                  <a:pt x="102468" y="109791"/>
                  <a:pt x="97959" y="111041"/>
                  <a:pt x="93360" y="111666"/>
                </a:cubicBezTo>
                <a:lnTo>
                  <a:pt x="85055" y="128454"/>
                </a:lnTo>
                <a:cubicBezTo>
                  <a:pt x="82555" y="133499"/>
                  <a:pt x="76840" y="136044"/>
                  <a:pt x="71438" y="134615"/>
                </a:cubicBezTo>
                <a:lnTo>
                  <a:pt x="59740" y="131490"/>
                </a:lnTo>
                <a:cubicBezTo>
                  <a:pt x="54293" y="130016"/>
                  <a:pt x="50676" y="124926"/>
                  <a:pt x="51033" y="119345"/>
                </a:cubicBezTo>
                <a:lnTo>
                  <a:pt x="52239" y="100638"/>
                </a:lnTo>
                <a:cubicBezTo>
                  <a:pt x="48533" y="97780"/>
                  <a:pt x="45274" y="94476"/>
                  <a:pt x="42461" y="90815"/>
                </a:cubicBezTo>
                <a:lnTo>
                  <a:pt x="23708" y="92020"/>
                </a:lnTo>
                <a:cubicBezTo>
                  <a:pt x="18127" y="92378"/>
                  <a:pt x="13037" y="88716"/>
                  <a:pt x="11564" y="83314"/>
                </a:cubicBezTo>
                <a:lnTo>
                  <a:pt x="8439" y="71616"/>
                </a:lnTo>
                <a:cubicBezTo>
                  <a:pt x="7010" y="66214"/>
                  <a:pt x="9555" y="60499"/>
                  <a:pt x="14600" y="57998"/>
                </a:cubicBezTo>
                <a:lnTo>
                  <a:pt x="31433" y="49694"/>
                </a:lnTo>
                <a:cubicBezTo>
                  <a:pt x="31745" y="47417"/>
                  <a:pt x="32192" y="45184"/>
                  <a:pt x="32772" y="42907"/>
                </a:cubicBezTo>
                <a:cubicBezTo>
                  <a:pt x="33397" y="40630"/>
                  <a:pt x="34111" y="38442"/>
                  <a:pt x="35004" y="36344"/>
                </a:cubicBezTo>
                <a:lnTo>
                  <a:pt x="24601" y="20762"/>
                </a:lnTo>
                <a:cubicBezTo>
                  <a:pt x="21476" y="16073"/>
                  <a:pt x="22101" y="9867"/>
                  <a:pt x="26075" y="5894"/>
                </a:cubicBezTo>
                <a:lnTo>
                  <a:pt x="34647" y="-2679"/>
                </a:lnTo>
                <a:cubicBezTo>
                  <a:pt x="38621" y="-6653"/>
                  <a:pt x="44827" y="-7278"/>
                  <a:pt x="49515" y="-4152"/>
                </a:cubicBezTo>
                <a:lnTo>
                  <a:pt x="65142" y="6251"/>
                </a:lnTo>
                <a:cubicBezTo>
                  <a:pt x="69384" y="4509"/>
                  <a:pt x="73893" y="3259"/>
                  <a:pt x="78492" y="2634"/>
                </a:cubicBezTo>
                <a:lnTo>
                  <a:pt x="86797" y="-14154"/>
                </a:lnTo>
                <a:cubicBezTo>
                  <a:pt x="89297" y="-19199"/>
                  <a:pt x="94967" y="-21744"/>
                  <a:pt x="100414" y="-20315"/>
                </a:cubicBezTo>
                <a:close/>
                <a:moveTo>
                  <a:pt x="85904" y="37505"/>
                </a:moveTo>
                <a:cubicBezTo>
                  <a:pt x="75061" y="37505"/>
                  <a:pt x="66258" y="46307"/>
                  <a:pt x="66258" y="57150"/>
                </a:cubicBezTo>
                <a:cubicBezTo>
                  <a:pt x="66258" y="67993"/>
                  <a:pt x="75061" y="76795"/>
                  <a:pt x="85904" y="76795"/>
                </a:cubicBezTo>
                <a:cubicBezTo>
                  <a:pt x="96746" y="76795"/>
                  <a:pt x="105549" y="67993"/>
                  <a:pt x="105549" y="57150"/>
                </a:cubicBezTo>
                <a:cubicBezTo>
                  <a:pt x="105549" y="46307"/>
                  <a:pt x="96746" y="37505"/>
                  <a:pt x="85904" y="37505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9" name="Text 57"/>
          <p:cNvSpPr/>
          <p:nvPr/>
        </p:nvSpPr>
        <p:spPr>
          <a:xfrm>
            <a:off x="11308874" y="7198361"/>
            <a:ext cx="434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工程启示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1016774" y="7655561"/>
            <a:ext cx="4622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模型选择需权衡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backbone强度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结构改进增益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，避免盲目追求复杂度。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76200" cy="508000"/>
          </a:xfrm>
          <a:custGeom>
            <a:avLst/>
            <a:gdLst/>
            <a:ahLst/>
            <a:cxnLst/>
            <a:rect l="l" t="t" r="r" b="b"/>
            <a:pathLst>
              <a:path w="76200" h="508000">
                <a:moveTo>
                  <a:pt x="0" y="0"/>
                </a:moveTo>
                <a:lnTo>
                  <a:pt x="76200" y="0"/>
                </a:lnTo>
                <a:lnTo>
                  <a:pt x="762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Text 1"/>
          <p:cNvSpPr/>
          <p:nvPr/>
        </p:nvSpPr>
        <p:spPr>
          <a:xfrm>
            <a:off x="736600" y="508000"/>
            <a:ext cx="6629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程序实现流程：从数据到可视化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080" y="1325880"/>
            <a:ext cx="15224760" cy="5674360"/>
          </a:xfrm>
          <a:custGeom>
            <a:avLst/>
            <a:gdLst/>
            <a:ahLst/>
            <a:cxnLst/>
            <a:rect l="l" t="t" r="r" b="b"/>
            <a:pathLst>
              <a:path w="15224760" h="5674360">
                <a:moveTo>
                  <a:pt x="0" y="0"/>
                </a:moveTo>
                <a:lnTo>
                  <a:pt x="15224760" y="0"/>
                </a:lnTo>
                <a:lnTo>
                  <a:pt x="15224760" y="5674360"/>
                </a:lnTo>
                <a:lnTo>
                  <a:pt x="0" y="56743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29310" y="1635606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47625" y="61912"/>
                </a:moveTo>
                <a:cubicBezTo>
                  <a:pt x="55510" y="61912"/>
                  <a:pt x="61912" y="55510"/>
                  <a:pt x="61912" y="47625"/>
                </a:cubicBezTo>
                <a:cubicBezTo>
                  <a:pt x="61912" y="39740"/>
                  <a:pt x="55510" y="33338"/>
                  <a:pt x="47625" y="33338"/>
                </a:cubicBezTo>
                <a:cubicBezTo>
                  <a:pt x="39740" y="33338"/>
                  <a:pt x="33338" y="39740"/>
                  <a:pt x="33338" y="47625"/>
                </a:cubicBezTo>
                <a:cubicBezTo>
                  <a:pt x="33338" y="55510"/>
                  <a:pt x="39740" y="61912"/>
                  <a:pt x="47625" y="61912"/>
                </a:cubicBezTo>
                <a:close/>
                <a:moveTo>
                  <a:pt x="95250" y="47625"/>
                </a:moveTo>
                <a:cubicBezTo>
                  <a:pt x="95250" y="67151"/>
                  <a:pt x="83522" y="83939"/>
                  <a:pt x="66675" y="91261"/>
                </a:cubicBezTo>
                <a:lnTo>
                  <a:pt x="66675" y="133350"/>
                </a:lnTo>
                <a:lnTo>
                  <a:pt x="171450" y="133350"/>
                </a:lnTo>
                <a:cubicBezTo>
                  <a:pt x="187226" y="133350"/>
                  <a:pt x="200025" y="120551"/>
                  <a:pt x="200025" y="104775"/>
                </a:cubicBezTo>
                <a:lnTo>
                  <a:pt x="200025" y="91261"/>
                </a:lnTo>
                <a:cubicBezTo>
                  <a:pt x="183178" y="83939"/>
                  <a:pt x="171450" y="67151"/>
                  <a:pt x="171450" y="47625"/>
                </a:cubicBezTo>
                <a:cubicBezTo>
                  <a:pt x="171450" y="21312"/>
                  <a:pt x="192762" y="0"/>
                  <a:pt x="219075" y="0"/>
                </a:cubicBezTo>
                <a:cubicBezTo>
                  <a:pt x="245388" y="0"/>
                  <a:pt x="266700" y="21312"/>
                  <a:pt x="266700" y="47625"/>
                </a:cubicBezTo>
                <a:cubicBezTo>
                  <a:pt x="266700" y="67151"/>
                  <a:pt x="254972" y="83939"/>
                  <a:pt x="238125" y="91261"/>
                </a:cubicBezTo>
                <a:lnTo>
                  <a:pt x="238125" y="104775"/>
                </a:lnTo>
                <a:cubicBezTo>
                  <a:pt x="238125" y="141625"/>
                  <a:pt x="208300" y="171450"/>
                  <a:pt x="171450" y="171450"/>
                </a:cubicBezTo>
                <a:lnTo>
                  <a:pt x="66675" y="171450"/>
                </a:lnTo>
                <a:lnTo>
                  <a:pt x="66675" y="213539"/>
                </a:lnTo>
                <a:cubicBezTo>
                  <a:pt x="83522" y="220861"/>
                  <a:pt x="95250" y="237649"/>
                  <a:pt x="95250" y="257175"/>
                </a:cubicBezTo>
                <a:cubicBezTo>
                  <a:pt x="95250" y="283488"/>
                  <a:pt x="73938" y="304800"/>
                  <a:pt x="47625" y="304800"/>
                </a:cubicBezTo>
                <a:cubicBezTo>
                  <a:pt x="21312" y="304800"/>
                  <a:pt x="0" y="283488"/>
                  <a:pt x="0" y="257175"/>
                </a:cubicBezTo>
                <a:cubicBezTo>
                  <a:pt x="0" y="237649"/>
                  <a:pt x="11728" y="220861"/>
                  <a:pt x="28575" y="213539"/>
                </a:cubicBezTo>
                <a:lnTo>
                  <a:pt x="28575" y="91321"/>
                </a:lnTo>
                <a:cubicBezTo>
                  <a:pt x="11728" y="83939"/>
                  <a:pt x="0" y="67151"/>
                  <a:pt x="0" y="47625"/>
                </a:cubicBezTo>
                <a:cubicBezTo>
                  <a:pt x="0" y="21312"/>
                  <a:pt x="21312" y="0"/>
                  <a:pt x="47625" y="0"/>
                </a:cubicBezTo>
                <a:cubicBezTo>
                  <a:pt x="73938" y="0"/>
                  <a:pt x="95250" y="21312"/>
                  <a:pt x="95250" y="47625"/>
                </a:cubicBezTo>
                <a:close/>
                <a:moveTo>
                  <a:pt x="233363" y="47625"/>
                </a:moveTo>
                <a:cubicBezTo>
                  <a:pt x="233363" y="39740"/>
                  <a:pt x="226960" y="33338"/>
                  <a:pt x="219075" y="33338"/>
                </a:cubicBezTo>
                <a:cubicBezTo>
                  <a:pt x="211190" y="33338"/>
                  <a:pt x="204787" y="39740"/>
                  <a:pt x="204787" y="47625"/>
                </a:cubicBezTo>
                <a:cubicBezTo>
                  <a:pt x="204787" y="55510"/>
                  <a:pt x="211190" y="61912"/>
                  <a:pt x="219075" y="61912"/>
                </a:cubicBezTo>
                <a:cubicBezTo>
                  <a:pt x="226960" y="61912"/>
                  <a:pt x="233363" y="55510"/>
                  <a:pt x="233363" y="47625"/>
                </a:cubicBezTo>
                <a:close/>
                <a:moveTo>
                  <a:pt x="47625" y="271463"/>
                </a:moveTo>
                <a:cubicBezTo>
                  <a:pt x="55510" y="271463"/>
                  <a:pt x="61912" y="265060"/>
                  <a:pt x="61912" y="257175"/>
                </a:cubicBezTo>
                <a:cubicBezTo>
                  <a:pt x="61912" y="249290"/>
                  <a:pt x="55510" y="242888"/>
                  <a:pt x="47625" y="242888"/>
                </a:cubicBezTo>
                <a:cubicBezTo>
                  <a:pt x="39740" y="242888"/>
                  <a:pt x="33338" y="249290"/>
                  <a:pt x="33338" y="257175"/>
                </a:cubicBezTo>
                <a:cubicBezTo>
                  <a:pt x="33338" y="265060"/>
                  <a:pt x="39740" y="271463"/>
                  <a:pt x="47625" y="271463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" name="Text 4"/>
          <p:cNvSpPr/>
          <p:nvPr/>
        </p:nvSpPr>
        <p:spPr>
          <a:xfrm>
            <a:off x="1305560" y="1584961"/>
            <a:ext cx="1981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完整实现管线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72160" y="2219806"/>
            <a:ext cx="2819400" cy="2768600"/>
          </a:xfrm>
          <a:custGeom>
            <a:avLst/>
            <a:gdLst/>
            <a:ahLst/>
            <a:cxnLst/>
            <a:rect l="l" t="t" r="r" b="b"/>
            <a:pathLst>
              <a:path w="2819400" h="2768600">
                <a:moveTo>
                  <a:pt x="0" y="0"/>
                </a:moveTo>
                <a:lnTo>
                  <a:pt x="2819400" y="0"/>
                </a:lnTo>
                <a:lnTo>
                  <a:pt x="2819400" y="2768600"/>
                </a:lnTo>
                <a:lnTo>
                  <a:pt x="0" y="2768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8" name="Shape 6"/>
          <p:cNvSpPr/>
          <p:nvPr/>
        </p:nvSpPr>
        <p:spPr>
          <a:xfrm>
            <a:off x="772160" y="2219806"/>
            <a:ext cx="2819400" cy="50800"/>
          </a:xfrm>
          <a:custGeom>
            <a:avLst/>
            <a:gdLst/>
            <a:ahLst/>
            <a:cxnLst/>
            <a:rect l="l" t="t" r="r" b="b"/>
            <a:pathLst>
              <a:path w="2819400" h="50800">
                <a:moveTo>
                  <a:pt x="0" y="0"/>
                </a:moveTo>
                <a:lnTo>
                  <a:pt x="2819400" y="0"/>
                </a:lnTo>
                <a:lnTo>
                  <a:pt x="28194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9" name="Shape 7"/>
          <p:cNvSpPr/>
          <p:nvPr/>
        </p:nvSpPr>
        <p:spPr>
          <a:xfrm>
            <a:off x="1826736" y="2448406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0" name="Shape 8"/>
          <p:cNvSpPr/>
          <p:nvPr/>
        </p:nvSpPr>
        <p:spPr>
          <a:xfrm>
            <a:off x="2048986" y="2651606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918210" y="3312006"/>
            <a:ext cx="252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数据管线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24560" y="37692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数据加载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24560" y="41248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预处理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24560" y="44804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数据增强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744912" y="2219806"/>
            <a:ext cx="2819400" cy="2768600"/>
          </a:xfrm>
          <a:custGeom>
            <a:avLst/>
            <a:gdLst/>
            <a:ahLst/>
            <a:cxnLst/>
            <a:rect l="l" t="t" r="r" b="b"/>
            <a:pathLst>
              <a:path w="2819400" h="2768600">
                <a:moveTo>
                  <a:pt x="0" y="0"/>
                </a:moveTo>
                <a:lnTo>
                  <a:pt x="2819400" y="0"/>
                </a:lnTo>
                <a:lnTo>
                  <a:pt x="2819400" y="2768600"/>
                </a:lnTo>
                <a:lnTo>
                  <a:pt x="0" y="2768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6" name="Shape 14"/>
          <p:cNvSpPr/>
          <p:nvPr/>
        </p:nvSpPr>
        <p:spPr>
          <a:xfrm>
            <a:off x="3744912" y="2219806"/>
            <a:ext cx="2819400" cy="50800"/>
          </a:xfrm>
          <a:custGeom>
            <a:avLst/>
            <a:gdLst/>
            <a:ahLst/>
            <a:cxnLst/>
            <a:rect l="l" t="t" r="r" b="b"/>
            <a:pathLst>
              <a:path w="2819400" h="50800">
                <a:moveTo>
                  <a:pt x="0" y="0"/>
                </a:moveTo>
                <a:lnTo>
                  <a:pt x="2819400" y="0"/>
                </a:lnTo>
                <a:lnTo>
                  <a:pt x="28194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7" name="Shape 15"/>
          <p:cNvSpPr/>
          <p:nvPr/>
        </p:nvSpPr>
        <p:spPr>
          <a:xfrm>
            <a:off x="4799489" y="2448406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8" name="Shape 16"/>
          <p:cNvSpPr/>
          <p:nvPr/>
        </p:nvSpPr>
        <p:spPr>
          <a:xfrm>
            <a:off x="5002689" y="265160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1438" y="33338"/>
                </a:moveTo>
                <a:cubicBezTo>
                  <a:pt x="71438" y="14942"/>
                  <a:pt x="86380" y="0"/>
                  <a:pt x="104775" y="0"/>
                </a:cubicBezTo>
                <a:lnTo>
                  <a:pt x="119062" y="0"/>
                </a:lnTo>
                <a:cubicBezTo>
                  <a:pt x="129600" y="0"/>
                  <a:pt x="138113" y="8513"/>
                  <a:pt x="138113" y="19050"/>
                </a:cubicBezTo>
                <a:lnTo>
                  <a:pt x="138113" y="285750"/>
                </a:lnTo>
                <a:cubicBezTo>
                  <a:pt x="138113" y="296287"/>
                  <a:pt x="129600" y="304800"/>
                  <a:pt x="119062" y="304800"/>
                </a:cubicBezTo>
                <a:lnTo>
                  <a:pt x="100013" y="304800"/>
                </a:lnTo>
                <a:cubicBezTo>
                  <a:pt x="82272" y="304800"/>
                  <a:pt x="67330" y="292656"/>
                  <a:pt x="63103" y="276225"/>
                </a:cubicBezTo>
                <a:cubicBezTo>
                  <a:pt x="62686" y="276225"/>
                  <a:pt x="62329" y="276225"/>
                  <a:pt x="61912" y="276225"/>
                </a:cubicBezTo>
                <a:cubicBezTo>
                  <a:pt x="35600" y="276225"/>
                  <a:pt x="14288" y="254913"/>
                  <a:pt x="14288" y="228600"/>
                </a:cubicBezTo>
                <a:cubicBezTo>
                  <a:pt x="14288" y="217884"/>
                  <a:pt x="17859" y="208002"/>
                  <a:pt x="23813" y="200025"/>
                </a:cubicBezTo>
                <a:cubicBezTo>
                  <a:pt x="12263" y="191333"/>
                  <a:pt x="4763" y="177522"/>
                  <a:pt x="4763" y="161925"/>
                </a:cubicBezTo>
                <a:cubicBezTo>
                  <a:pt x="4763" y="143530"/>
                  <a:pt x="15240" y="127516"/>
                  <a:pt x="30480" y="119598"/>
                </a:cubicBezTo>
                <a:cubicBezTo>
                  <a:pt x="26253" y="112455"/>
                  <a:pt x="23813" y="104120"/>
                  <a:pt x="23813" y="95250"/>
                </a:cubicBezTo>
                <a:cubicBezTo>
                  <a:pt x="23813" y="68937"/>
                  <a:pt x="45125" y="47625"/>
                  <a:pt x="71438" y="47625"/>
                </a:cubicBezTo>
                <a:lnTo>
                  <a:pt x="71438" y="33338"/>
                </a:lnTo>
                <a:close/>
                <a:moveTo>
                  <a:pt x="233363" y="33338"/>
                </a:moveTo>
                <a:lnTo>
                  <a:pt x="233363" y="47625"/>
                </a:lnTo>
                <a:cubicBezTo>
                  <a:pt x="259675" y="47625"/>
                  <a:pt x="280987" y="68937"/>
                  <a:pt x="280987" y="95250"/>
                </a:cubicBezTo>
                <a:cubicBezTo>
                  <a:pt x="280987" y="104180"/>
                  <a:pt x="278547" y="112514"/>
                  <a:pt x="274320" y="119598"/>
                </a:cubicBezTo>
                <a:cubicBezTo>
                  <a:pt x="289620" y="127516"/>
                  <a:pt x="300038" y="143470"/>
                  <a:pt x="300038" y="161925"/>
                </a:cubicBezTo>
                <a:cubicBezTo>
                  <a:pt x="300038" y="177522"/>
                  <a:pt x="292537" y="191333"/>
                  <a:pt x="280987" y="200025"/>
                </a:cubicBezTo>
                <a:cubicBezTo>
                  <a:pt x="286941" y="208002"/>
                  <a:pt x="290513" y="217884"/>
                  <a:pt x="290513" y="228600"/>
                </a:cubicBezTo>
                <a:cubicBezTo>
                  <a:pt x="290513" y="254913"/>
                  <a:pt x="269200" y="276225"/>
                  <a:pt x="242888" y="276225"/>
                </a:cubicBezTo>
                <a:cubicBezTo>
                  <a:pt x="242471" y="276225"/>
                  <a:pt x="242114" y="276225"/>
                  <a:pt x="241697" y="276225"/>
                </a:cubicBezTo>
                <a:cubicBezTo>
                  <a:pt x="237470" y="292656"/>
                  <a:pt x="222528" y="304800"/>
                  <a:pt x="204787" y="304800"/>
                </a:cubicBezTo>
                <a:lnTo>
                  <a:pt x="185738" y="304800"/>
                </a:lnTo>
                <a:cubicBezTo>
                  <a:pt x="175200" y="304800"/>
                  <a:pt x="166688" y="296287"/>
                  <a:pt x="166688" y="285750"/>
                </a:cubicBezTo>
                <a:lnTo>
                  <a:pt x="166688" y="19050"/>
                </a:lnTo>
                <a:cubicBezTo>
                  <a:pt x="166688" y="8513"/>
                  <a:pt x="175200" y="0"/>
                  <a:pt x="185738" y="0"/>
                </a:cubicBezTo>
                <a:lnTo>
                  <a:pt x="200025" y="0"/>
                </a:lnTo>
                <a:cubicBezTo>
                  <a:pt x="218420" y="0"/>
                  <a:pt x="233363" y="14942"/>
                  <a:pt x="233363" y="333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3890962" y="3312006"/>
            <a:ext cx="252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模型构建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897313" y="37692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Backbone选择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897313" y="41248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PPM/ASPP配置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897313" y="44804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分类器设计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717665" y="2219806"/>
            <a:ext cx="2819400" cy="2768600"/>
          </a:xfrm>
          <a:custGeom>
            <a:avLst/>
            <a:gdLst/>
            <a:ahLst/>
            <a:cxnLst/>
            <a:rect l="l" t="t" r="r" b="b"/>
            <a:pathLst>
              <a:path w="2819400" h="2768600">
                <a:moveTo>
                  <a:pt x="0" y="0"/>
                </a:moveTo>
                <a:lnTo>
                  <a:pt x="2819400" y="0"/>
                </a:lnTo>
                <a:lnTo>
                  <a:pt x="2819400" y="2768600"/>
                </a:lnTo>
                <a:lnTo>
                  <a:pt x="0" y="2768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4" name="Shape 22"/>
          <p:cNvSpPr/>
          <p:nvPr/>
        </p:nvSpPr>
        <p:spPr>
          <a:xfrm>
            <a:off x="6717665" y="2219806"/>
            <a:ext cx="2819400" cy="50800"/>
          </a:xfrm>
          <a:custGeom>
            <a:avLst/>
            <a:gdLst/>
            <a:ahLst/>
            <a:cxnLst/>
            <a:rect l="l" t="t" r="r" b="b"/>
            <a:pathLst>
              <a:path w="2819400" h="50800">
                <a:moveTo>
                  <a:pt x="0" y="0"/>
                </a:moveTo>
                <a:lnTo>
                  <a:pt x="2819400" y="0"/>
                </a:lnTo>
                <a:lnTo>
                  <a:pt x="28194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5" name="Shape 23"/>
          <p:cNvSpPr/>
          <p:nvPr/>
        </p:nvSpPr>
        <p:spPr>
          <a:xfrm>
            <a:off x="7772241" y="2448406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6" name="Shape 24"/>
          <p:cNvSpPr/>
          <p:nvPr/>
        </p:nvSpPr>
        <p:spPr>
          <a:xfrm>
            <a:off x="7937341" y="2651606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6863715" y="3312006"/>
            <a:ext cx="252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训练循环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870065" y="37692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前向传播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870065" y="41248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损失计算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870065" y="44804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反向传播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9690577" y="2219806"/>
            <a:ext cx="2819400" cy="2768600"/>
          </a:xfrm>
          <a:custGeom>
            <a:avLst/>
            <a:gdLst/>
            <a:ahLst/>
            <a:cxnLst/>
            <a:rect l="l" t="t" r="r" b="b"/>
            <a:pathLst>
              <a:path w="2819400" h="2768600">
                <a:moveTo>
                  <a:pt x="0" y="0"/>
                </a:moveTo>
                <a:lnTo>
                  <a:pt x="2819400" y="0"/>
                </a:lnTo>
                <a:lnTo>
                  <a:pt x="2819400" y="2768600"/>
                </a:lnTo>
                <a:lnTo>
                  <a:pt x="0" y="2768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2" name="Shape 30"/>
          <p:cNvSpPr/>
          <p:nvPr/>
        </p:nvSpPr>
        <p:spPr>
          <a:xfrm>
            <a:off x="9690577" y="2219806"/>
            <a:ext cx="2819400" cy="50800"/>
          </a:xfrm>
          <a:custGeom>
            <a:avLst/>
            <a:gdLst/>
            <a:ahLst/>
            <a:cxnLst/>
            <a:rect l="l" t="t" r="r" b="b"/>
            <a:pathLst>
              <a:path w="2819400" h="50800">
                <a:moveTo>
                  <a:pt x="0" y="0"/>
                </a:moveTo>
                <a:lnTo>
                  <a:pt x="2819400" y="0"/>
                </a:lnTo>
                <a:lnTo>
                  <a:pt x="28194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3" name="Shape 31"/>
          <p:cNvSpPr/>
          <p:nvPr/>
        </p:nvSpPr>
        <p:spPr>
          <a:xfrm>
            <a:off x="10745153" y="2448406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4" name="Shape 32"/>
          <p:cNvSpPr/>
          <p:nvPr/>
        </p:nvSpPr>
        <p:spPr>
          <a:xfrm>
            <a:off x="10948353" y="265160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5" name="Text 33"/>
          <p:cNvSpPr/>
          <p:nvPr/>
        </p:nvSpPr>
        <p:spPr>
          <a:xfrm>
            <a:off x="9836627" y="3312006"/>
            <a:ext cx="252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性能评测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842977" y="37692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mIoU计算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842977" y="41248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验证集评估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9842977" y="44804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模型选择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2663329" y="2219806"/>
            <a:ext cx="2819400" cy="2768600"/>
          </a:xfrm>
          <a:custGeom>
            <a:avLst/>
            <a:gdLst/>
            <a:ahLst/>
            <a:cxnLst/>
            <a:rect l="l" t="t" r="r" b="b"/>
            <a:pathLst>
              <a:path w="2819400" h="2768600">
                <a:moveTo>
                  <a:pt x="0" y="0"/>
                </a:moveTo>
                <a:lnTo>
                  <a:pt x="2819400" y="0"/>
                </a:lnTo>
                <a:lnTo>
                  <a:pt x="2819400" y="2768600"/>
                </a:lnTo>
                <a:lnTo>
                  <a:pt x="0" y="2768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0" name="Shape 38"/>
          <p:cNvSpPr/>
          <p:nvPr/>
        </p:nvSpPr>
        <p:spPr>
          <a:xfrm>
            <a:off x="12663329" y="2219806"/>
            <a:ext cx="2819400" cy="50800"/>
          </a:xfrm>
          <a:custGeom>
            <a:avLst/>
            <a:gdLst/>
            <a:ahLst/>
            <a:cxnLst/>
            <a:rect l="l" t="t" r="r" b="b"/>
            <a:pathLst>
              <a:path w="2819400" h="50800">
                <a:moveTo>
                  <a:pt x="0" y="0"/>
                </a:moveTo>
                <a:lnTo>
                  <a:pt x="2819400" y="0"/>
                </a:lnTo>
                <a:lnTo>
                  <a:pt x="28194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1" name="Shape 39"/>
          <p:cNvSpPr/>
          <p:nvPr/>
        </p:nvSpPr>
        <p:spPr>
          <a:xfrm>
            <a:off x="13717905" y="2448406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2" name="Shape 40"/>
          <p:cNvSpPr/>
          <p:nvPr/>
        </p:nvSpPr>
        <p:spPr>
          <a:xfrm>
            <a:off x="13902055" y="2651606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71450" y="19050"/>
                </a:moveTo>
                <a:cubicBezTo>
                  <a:pt x="123349" y="19050"/>
                  <a:pt x="84832" y="40957"/>
                  <a:pt x="56793" y="67032"/>
                </a:cubicBezTo>
                <a:cubicBezTo>
                  <a:pt x="28932" y="92928"/>
                  <a:pt x="10299" y="123825"/>
                  <a:pt x="1429" y="145078"/>
                </a:cubicBezTo>
                <a:cubicBezTo>
                  <a:pt x="-536" y="149781"/>
                  <a:pt x="-536" y="155019"/>
                  <a:pt x="1429" y="159722"/>
                </a:cubicBezTo>
                <a:cubicBezTo>
                  <a:pt x="10299" y="180975"/>
                  <a:pt x="28932" y="211931"/>
                  <a:pt x="56793" y="237768"/>
                </a:cubicBezTo>
                <a:cubicBezTo>
                  <a:pt x="84832" y="263783"/>
                  <a:pt x="123349" y="285750"/>
                  <a:pt x="171450" y="285750"/>
                </a:cubicBezTo>
                <a:cubicBezTo>
                  <a:pt x="219551" y="285750"/>
                  <a:pt x="258068" y="263843"/>
                  <a:pt x="286107" y="237768"/>
                </a:cubicBezTo>
                <a:cubicBezTo>
                  <a:pt x="313968" y="211872"/>
                  <a:pt x="332601" y="180975"/>
                  <a:pt x="341471" y="159722"/>
                </a:cubicBezTo>
                <a:cubicBezTo>
                  <a:pt x="343436" y="155019"/>
                  <a:pt x="343436" y="149781"/>
                  <a:pt x="341471" y="145078"/>
                </a:cubicBezTo>
                <a:cubicBezTo>
                  <a:pt x="332601" y="123825"/>
                  <a:pt x="313968" y="92869"/>
                  <a:pt x="286107" y="67032"/>
                </a:cubicBezTo>
                <a:cubicBezTo>
                  <a:pt x="258068" y="41017"/>
                  <a:pt x="219551" y="19050"/>
                  <a:pt x="171450" y="19050"/>
                </a:cubicBezTo>
                <a:close/>
                <a:moveTo>
                  <a:pt x="85725" y="152400"/>
                </a:moveTo>
                <a:cubicBezTo>
                  <a:pt x="85725" y="105087"/>
                  <a:pt x="124137" y="66675"/>
                  <a:pt x="171450" y="66675"/>
                </a:cubicBezTo>
                <a:cubicBezTo>
                  <a:pt x="218763" y="66675"/>
                  <a:pt x="257175" y="105087"/>
                  <a:pt x="257175" y="152400"/>
                </a:cubicBezTo>
                <a:cubicBezTo>
                  <a:pt x="257175" y="199713"/>
                  <a:pt x="218763" y="238125"/>
                  <a:pt x="171450" y="238125"/>
                </a:cubicBezTo>
                <a:cubicBezTo>
                  <a:pt x="124137" y="238125"/>
                  <a:pt x="85725" y="199713"/>
                  <a:pt x="85725" y="152400"/>
                </a:cubicBezTo>
                <a:close/>
                <a:moveTo>
                  <a:pt x="171450" y="114300"/>
                </a:moveTo>
                <a:cubicBezTo>
                  <a:pt x="171450" y="135315"/>
                  <a:pt x="154365" y="152400"/>
                  <a:pt x="133350" y="152400"/>
                </a:cubicBezTo>
                <a:cubicBezTo>
                  <a:pt x="126504" y="152400"/>
                  <a:pt x="120075" y="150614"/>
                  <a:pt x="114479" y="147399"/>
                </a:cubicBezTo>
                <a:cubicBezTo>
                  <a:pt x="113883" y="153888"/>
                  <a:pt x="114419" y="160556"/>
                  <a:pt x="116205" y="167164"/>
                </a:cubicBezTo>
                <a:cubicBezTo>
                  <a:pt x="124361" y="197644"/>
                  <a:pt x="155734" y="215741"/>
                  <a:pt x="186214" y="207585"/>
                </a:cubicBezTo>
                <a:cubicBezTo>
                  <a:pt x="216694" y="199430"/>
                  <a:pt x="234791" y="168057"/>
                  <a:pt x="226635" y="137577"/>
                </a:cubicBezTo>
                <a:cubicBezTo>
                  <a:pt x="219373" y="110371"/>
                  <a:pt x="193596" y="93047"/>
                  <a:pt x="166449" y="95429"/>
                </a:cubicBezTo>
                <a:cubicBezTo>
                  <a:pt x="169605" y="100965"/>
                  <a:pt x="171450" y="107394"/>
                  <a:pt x="171450" y="1143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3" name="Text 41"/>
          <p:cNvSpPr/>
          <p:nvPr/>
        </p:nvSpPr>
        <p:spPr>
          <a:xfrm>
            <a:off x="12809379" y="3312006"/>
            <a:ext cx="252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可视化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2815729" y="37692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预测结果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2815729" y="41248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对比分析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2815729" y="4480406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误差分析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77240" y="5196686"/>
            <a:ext cx="14704060" cy="1534160"/>
          </a:xfrm>
          <a:custGeom>
            <a:avLst/>
            <a:gdLst/>
            <a:ahLst/>
            <a:cxnLst/>
            <a:rect l="l" t="t" r="r" b="b"/>
            <a:pathLst>
              <a:path w="14704060" h="1534160">
                <a:moveTo>
                  <a:pt x="0" y="0"/>
                </a:moveTo>
                <a:lnTo>
                  <a:pt x="14704060" y="0"/>
                </a:lnTo>
                <a:lnTo>
                  <a:pt x="14704060" y="1534160"/>
                </a:lnTo>
                <a:lnTo>
                  <a:pt x="0" y="153416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1004570" y="545576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55138" y="0"/>
                  <a:pt x="157877" y="595"/>
                  <a:pt x="160377" y="1726"/>
                </a:cubicBezTo>
                <a:lnTo>
                  <a:pt x="272534" y="49292"/>
                </a:lnTo>
                <a:cubicBezTo>
                  <a:pt x="285631" y="54828"/>
                  <a:pt x="295394" y="67747"/>
                  <a:pt x="295335" y="83344"/>
                </a:cubicBezTo>
                <a:cubicBezTo>
                  <a:pt x="295037" y="142399"/>
                  <a:pt x="270748" y="250448"/>
                  <a:pt x="168176" y="299561"/>
                </a:cubicBezTo>
                <a:cubicBezTo>
                  <a:pt x="158234" y="304324"/>
                  <a:pt x="146685" y="304324"/>
                  <a:pt x="136743" y="299561"/>
                </a:cubicBezTo>
                <a:cubicBezTo>
                  <a:pt x="34111" y="250448"/>
                  <a:pt x="9882" y="142399"/>
                  <a:pt x="9585" y="83344"/>
                </a:cubicBezTo>
                <a:cubicBezTo>
                  <a:pt x="9525" y="67747"/>
                  <a:pt x="19288" y="54828"/>
                  <a:pt x="32385" y="49292"/>
                </a:cubicBezTo>
                <a:lnTo>
                  <a:pt x="144482" y="1726"/>
                </a:lnTo>
                <a:cubicBezTo>
                  <a:pt x="146983" y="595"/>
                  <a:pt x="149662" y="0"/>
                  <a:pt x="152400" y="0"/>
                </a:cubicBezTo>
                <a:close/>
                <a:moveTo>
                  <a:pt x="152400" y="39767"/>
                </a:moveTo>
                <a:lnTo>
                  <a:pt x="152400" y="264855"/>
                </a:lnTo>
                <a:cubicBezTo>
                  <a:pt x="234553" y="225088"/>
                  <a:pt x="256639" y="136981"/>
                  <a:pt x="257175" y="84237"/>
                </a:cubicBezTo>
                <a:lnTo>
                  <a:pt x="152400" y="39826"/>
                </a:lnTo>
                <a:lnTo>
                  <a:pt x="152400" y="39826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9" name="Text 47"/>
          <p:cNvSpPr/>
          <p:nvPr/>
        </p:nvSpPr>
        <p:spPr>
          <a:xfrm>
            <a:off x="1482566" y="5404963"/>
            <a:ext cx="13906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可复现性保障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482566" y="5862163"/>
            <a:ext cx="13893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所有实验均采用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统一随机种子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固定数据划分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标准化预处理流程</a:t>
            </a:r>
            <a:r>
              <a:rPr lang="en-US" sz="1600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，确保实验结果的可复现性与公平性对比。通过版本控制与实验跟踪，完整记录每次训练的配置与结果。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13080" y="7208364"/>
            <a:ext cx="3680460" cy="1483360"/>
          </a:xfrm>
          <a:custGeom>
            <a:avLst/>
            <a:gdLst/>
            <a:ahLst/>
            <a:cxnLst/>
            <a:rect l="l" t="t" r="r" b="b"/>
            <a:pathLst>
              <a:path w="3680460" h="1483360">
                <a:moveTo>
                  <a:pt x="0" y="0"/>
                </a:moveTo>
                <a:lnTo>
                  <a:pt x="3680460" y="0"/>
                </a:lnTo>
                <a:lnTo>
                  <a:pt x="3680460" y="1483360"/>
                </a:lnTo>
                <a:lnTo>
                  <a:pt x="0" y="14833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52" name="Shape 50"/>
          <p:cNvSpPr/>
          <p:nvPr/>
        </p:nvSpPr>
        <p:spPr>
          <a:xfrm>
            <a:off x="753110" y="746744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00323" y="17066"/>
                </a:moveTo>
                <a:cubicBezTo>
                  <a:pt x="206276" y="14585"/>
                  <a:pt x="213072" y="15974"/>
                  <a:pt x="217636" y="20489"/>
                </a:cubicBezTo>
                <a:lnTo>
                  <a:pt x="249386" y="52239"/>
                </a:lnTo>
                <a:cubicBezTo>
                  <a:pt x="252363" y="55215"/>
                  <a:pt x="254050" y="59234"/>
                  <a:pt x="254050" y="63450"/>
                </a:cubicBezTo>
                <a:cubicBezTo>
                  <a:pt x="254050" y="67667"/>
                  <a:pt x="252363" y="71686"/>
                  <a:pt x="249386" y="74662"/>
                </a:cubicBezTo>
                <a:lnTo>
                  <a:pt x="217636" y="106412"/>
                </a:lnTo>
                <a:cubicBezTo>
                  <a:pt x="213072" y="110976"/>
                  <a:pt x="206276" y="112316"/>
                  <a:pt x="200323" y="109835"/>
                </a:cubicBezTo>
                <a:cubicBezTo>
                  <a:pt x="194370" y="107355"/>
                  <a:pt x="190500" y="101650"/>
                  <a:pt x="190500" y="95250"/>
                </a:cubicBezTo>
                <a:lnTo>
                  <a:pt x="190500" y="79375"/>
                </a:lnTo>
                <a:lnTo>
                  <a:pt x="174625" y="79375"/>
                </a:lnTo>
                <a:cubicBezTo>
                  <a:pt x="169614" y="79375"/>
                  <a:pt x="164902" y="81707"/>
                  <a:pt x="161925" y="85725"/>
                </a:cubicBezTo>
                <a:lnTo>
                  <a:pt x="145852" y="107156"/>
                </a:lnTo>
                <a:lnTo>
                  <a:pt x="126008" y="80714"/>
                </a:lnTo>
                <a:lnTo>
                  <a:pt x="136525" y="66675"/>
                </a:lnTo>
                <a:cubicBezTo>
                  <a:pt x="145504" y="54670"/>
                  <a:pt x="159643" y="47625"/>
                  <a:pt x="174625" y="47625"/>
                </a:cubicBezTo>
                <a:lnTo>
                  <a:pt x="190500" y="47625"/>
                </a:lnTo>
                <a:lnTo>
                  <a:pt x="190500" y="31750"/>
                </a:lnTo>
                <a:cubicBezTo>
                  <a:pt x="190500" y="25350"/>
                  <a:pt x="194370" y="19546"/>
                  <a:pt x="200323" y="17066"/>
                </a:cubicBezTo>
                <a:close/>
                <a:moveTo>
                  <a:pt x="76398" y="146844"/>
                </a:moveTo>
                <a:lnTo>
                  <a:pt x="96242" y="173286"/>
                </a:lnTo>
                <a:lnTo>
                  <a:pt x="85725" y="187325"/>
                </a:lnTo>
                <a:cubicBezTo>
                  <a:pt x="76746" y="199330"/>
                  <a:pt x="62607" y="206375"/>
                  <a:pt x="47625" y="206375"/>
                </a:cubicBezTo>
                <a:lnTo>
                  <a:pt x="15875" y="206375"/>
                </a:lnTo>
                <a:cubicBezTo>
                  <a:pt x="7094" y="206375"/>
                  <a:pt x="0" y="199281"/>
                  <a:pt x="0" y="190500"/>
                </a:cubicBezTo>
                <a:cubicBezTo>
                  <a:pt x="0" y="181719"/>
                  <a:pt x="7094" y="174625"/>
                  <a:pt x="15875" y="174625"/>
                </a:cubicBezTo>
                <a:lnTo>
                  <a:pt x="47625" y="174625"/>
                </a:lnTo>
                <a:cubicBezTo>
                  <a:pt x="52636" y="174625"/>
                  <a:pt x="57348" y="172293"/>
                  <a:pt x="60325" y="168275"/>
                </a:cubicBezTo>
                <a:lnTo>
                  <a:pt x="76398" y="146844"/>
                </a:lnTo>
                <a:close/>
                <a:moveTo>
                  <a:pt x="217587" y="233462"/>
                </a:moveTo>
                <a:cubicBezTo>
                  <a:pt x="213023" y="238026"/>
                  <a:pt x="206226" y="239365"/>
                  <a:pt x="200273" y="236885"/>
                </a:cubicBezTo>
                <a:cubicBezTo>
                  <a:pt x="194320" y="234404"/>
                  <a:pt x="190500" y="228650"/>
                  <a:pt x="190500" y="222250"/>
                </a:cubicBezTo>
                <a:lnTo>
                  <a:pt x="190500" y="206375"/>
                </a:lnTo>
                <a:lnTo>
                  <a:pt x="174625" y="206375"/>
                </a:lnTo>
                <a:cubicBezTo>
                  <a:pt x="159643" y="206375"/>
                  <a:pt x="145504" y="199330"/>
                  <a:pt x="136525" y="187325"/>
                </a:cubicBezTo>
                <a:lnTo>
                  <a:pt x="60325" y="85725"/>
                </a:lnTo>
                <a:cubicBezTo>
                  <a:pt x="57348" y="81707"/>
                  <a:pt x="52636" y="79375"/>
                  <a:pt x="47625" y="79375"/>
                </a:cubicBezTo>
                <a:lnTo>
                  <a:pt x="15875" y="79375"/>
                </a:lnTo>
                <a:cubicBezTo>
                  <a:pt x="7094" y="79375"/>
                  <a:pt x="0" y="72281"/>
                  <a:pt x="0" y="63500"/>
                </a:cubicBezTo>
                <a:cubicBezTo>
                  <a:pt x="0" y="54719"/>
                  <a:pt x="7094" y="47625"/>
                  <a:pt x="15875" y="47625"/>
                </a:cubicBezTo>
                <a:lnTo>
                  <a:pt x="47625" y="47625"/>
                </a:lnTo>
                <a:cubicBezTo>
                  <a:pt x="62607" y="47625"/>
                  <a:pt x="76746" y="54670"/>
                  <a:pt x="85725" y="66675"/>
                </a:cubicBezTo>
                <a:lnTo>
                  <a:pt x="161925" y="168275"/>
                </a:lnTo>
                <a:cubicBezTo>
                  <a:pt x="164902" y="172293"/>
                  <a:pt x="169614" y="174625"/>
                  <a:pt x="174625" y="174625"/>
                </a:cubicBezTo>
                <a:lnTo>
                  <a:pt x="190500" y="174625"/>
                </a:lnTo>
                <a:lnTo>
                  <a:pt x="190500" y="158750"/>
                </a:lnTo>
                <a:cubicBezTo>
                  <a:pt x="190500" y="152350"/>
                  <a:pt x="194370" y="146546"/>
                  <a:pt x="200323" y="144066"/>
                </a:cubicBezTo>
                <a:cubicBezTo>
                  <a:pt x="206276" y="141585"/>
                  <a:pt x="213072" y="142974"/>
                  <a:pt x="217636" y="147489"/>
                </a:cubicBezTo>
                <a:lnTo>
                  <a:pt x="249386" y="179239"/>
                </a:lnTo>
                <a:cubicBezTo>
                  <a:pt x="252363" y="182215"/>
                  <a:pt x="254050" y="186234"/>
                  <a:pt x="254050" y="190450"/>
                </a:cubicBezTo>
                <a:cubicBezTo>
                  <a:pt x="254050" y="194667"/>
                  <a:pt x="252363" y="198686"/>
                  <a:pt x="249386" y="201662"/>
                </a:cubicBezTo>
                <a:lnTo>
                  <a:pt x="217636" y="233412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3" name="Text 51"/>
          <p:cNvSpPr/>
          <p:nvPr/>
        </p:nvSpPr>
        <p:spPr>
          <a:xfrm>
            <a:off x="1140460" y="7416642"/>
            <a:ext cx="1028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随机种子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21360" y="7873842"/>
            <a:ext cx="3365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统一设置随机种子，确保数据打乱、权重初始化的一致性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361180" y="7208364"/>
            <a:ext cx="3680460" cy="1483360"/>
          </a:xfrm>
          <a:custGeom>
            <a:avLst/>
            <a:gdLst/>
            <a:ahLst/>
            <a:cxnLst/>
            <a:rect l="l" t="t" r="r" b="b"/>
            <a:pathLst>
              <a:path w="3680460" h="1483360">
                <a:moveTo>
                  <a:pt x="0" y="0"/>
                </a:moveTo>
                <a:lnTo>
                  <a:pt x="3680460" y="0"/>
                </a:lnTo>
                <a:lnTo>
                  <a:pt x="3680460" y="1483360"/>
                </a:lnTo>
                <a:lnTo>
                  <a:pt x="0" y="14833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4617085" y="7467442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31750" y="15875"/>
                </a:moveTo>
                <a:cubicBezTo>
                  <a:pt x="14238" y="15875"/>
                  <a:pt x="0" y="30113"/>
                  <a:pt x="0" y="47625"/>
                </a:cubicBez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190500" y="238125"/>
                </a:lnTo>
                <a:cubicBezTo>
                  <a:pt x="208012" y="238125"/>
                  <a:pt x="222250" y="223887"/>
                  <a:pt x="222250" y="206375"/>
                </a:cubicBezTo>
                <a:lnTo>
                  <a:pt x="222250" y="85973"/>
                </a:lnTo>
                <a:cubicBezTo>
                  <a:pt x="222250" y="77539"/>
                  <a:pt x="218926" y="69453"/>
                  <a:pt x="212973" y="63500"/>
                </a:cubicBezTo>
                <a:lnTo>
                  <a:pt x="174625" y="25152"/>
                </a:lnTo>
                <a:cubicBezTo>
                  <a:pt x="168672" y="19199"/>
                  <a:pt x="160586" y="15875"/>
                  <a:pt x="152152" y="15875"/>
                </a:cubicBezTo>
                <a:lnTo>
                  <a:pt x="31750" y="15875"/>
                </a:lnTo>
                <a:close/>
                <a:moveTo>
                  <a:pt x="47625" y="63500"/>
                </a:moveTo>
                <a:cubicBezTo>
                  <a:pt x="47625" y="54719"/>
                  <a:pt x="54719" y="47625"/>
                  <a:pt x="63500" y="47625"/>
                </a:cubicBezTo>
                <a:lnTo>
                  <a:pt x="142875" y="47625"/>
                </a:lnTo>
                <a:cubicBezTo>
                  <a:pt x="151656" y="47625"/>
                  <a:pt x="158750" y="54719"/>
                  <a:pt x="158750" y="63500"/>
                </a:cubicBezTo>
                <a:lnTo>
                  <a:pt x="158750" y="95250"/>
                </a:lnTo>
                <a:cubicBezTo>
                  <a:pt x="158750" y="104031"/>
                  <a:pt x="151656" y="111125"/>
                  <a:pt x="142875" y="111125"/>
                </a:cubicBezTo>
                <a:lnTo>
                  <a:pt x="63500" y="111125"/>
                </a:lnTo>
                <a:cubicBezTo>
                  <a:pt x="54719" y="111125"/>
                  <a:pt x="47625" y="104031"/>
                  <a:pt x="47625" y="95250"/>
                </a:cubicBezTo>
                <a:lnTo>
                  <a:pt x="47625" y="63500"/>
                </a:lnTo>
                <a:close/>
                <a:moveTo>
                  <a:pt x="111125" y="142875"/>
                </a:moveTo>
                <a:cubicBezTo>
                  <a:pt x="128648" y="142875"/>
                  <a:pt x="142875" y="157102"/>
                  <a:pt x="142875" y="174625"/>
                </a:cubicBezTo>
                <a:cubicBezTo>
                  <a:pt x="142875" y="192148"/>
                  <a:pt x="128648" y="206375"/>
                  <a:pt x="111125" y="206375"/>
                </a:cubicBezTo>
                <a:cubicBezTo>
                  <a:pt x="93602" y="206375"/>
                  <a:pt x="79375" y="192148"/>
                  <a:pt x="79375" y="174625"/>
                </a:cubicBezTo>
                <a:cubicBezTo>
                  <a:pt x="79375" y="157102"/>
                  <a:pt x="93602" y="142875"/>
                  <a:pt x="111125" y="142875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7" name="Text 55"/>
          <p:cNvSpPr/>
          <p:nvPr/>
        </p:nvSpPr>
        <p:spPr>
          <a:xfrm>
            <a:off x="4988560" y="7416642"/>
            <a:ext cx="1308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Checkpoint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569460" y="7873842"/>
            <a:ext cx="3365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定期保存模型权重与优化器状态，支持训练恢复与模型选择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209280" y="7208364"/>
            <a:ext cx="3680460" cy="1483360"/>
          </a:xfrm>
          <a:custGeom>
            <a:avLst/>
            <a:gdLst/>
            <a:ahLst/>
            <a:cxnLst/>
            <a:rect l="l" t="t" r="r" b="b"/>
            <a:pathLst>
              <a:path w="3680460" h="1483360">
                <a:moveTo>
                  <a:pt x="0" y="0"/>
                </a:moveTo>
                <a:lnTo>
                  <a:pt x="3680460" y="0"/>
                </a:lnTo>
                <a:lnTo>
                  <a:pt x="3680460" y="1483360"/>
                </a:lnTo>
                <a:lnTo>
                  <a:pt x="0" y="14833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8433435" y="7467442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42875" y="31750"/>
                </a:moveTo>
                <a:cubicBezTo>
                  <a:pt x="195461" y="31750"/>
                  <a:pt x="238125" y="74414"/>
                  <a:pt x="238125" y="127000"/>
                </a:cubicBezTo>
                <a:cubicBezTo>
                  <a:pt x="238125" y="179586"/>
                  <a:pt x="195461" y="222250"/>
                  <a:pt x="142875" y="222250"/>
                </a:cubicBezTo>
                <a:cubicBezTo>
                  <a:pt x="110530" y="222250"/>
                  <a:pt x="81905" y="206127"/>
                  <a:pt x="64691" y="181421"/>
                </a:cubicBezTo>
                <a:cubicBezTo>
                  <a:pt x="59680" y="174228"/>
                  <a:pt x="49758" y="172492"/>
                  <a:pt x="42565" y="177502"/>
                </a:cubicBezTo>
                <a:cubicBezTo>
                  <a:pt x="35371" y="182513"/>
                  <a:pt x="33635" y="192435"/>
                  <a:pt x="38646" y="199628"/>
                </a:cubicBezTo>
                <a:cubicBezTo>
                  <a:pt x="61565" y="232470"/>
                  <a:pt x="99715" y="254000"/>
                  <a:pt x="142875" y="254000"/>
                </a:cubicBezTo>
                <a:cubicBezTo>
                  <a:pt x="213023" y="254000"/>
                  <a:pt x="269875" y="197148"/>
                  <a:pt x="269875" y="127000"/>
                </a:cubicBezTo>
                <a:cubicBezTo>
                  <a:pt x="269875" y="56852"/>
                  <a:pt x="213023" y="0"/>
                  <a:pt x="142875" y="0"/>
                </a:cubicBezTo>
                <a:cubicBezTo>
                  <a:pt x="100360" y="0"/>
                  <a:pt x="62756" y="20886"/>
                  <a:pt x="39688" y="52933"/>
                </a:cubicBezTo>
                <a:lnTo>
                  <a:pt x="39688" y="39688"/>
                </a:lnTo>
                <a:cubicBezTo>
                  <a:pt x="39688" y="30907"/>
                  <a:pt x="32593" y="23812"/>
                  <a:pt x="23812" y="23812"/>
                </a:cubicBezTo>
                <a:cubicBezTo>
                  <a:pt x="15032" y="23812"/>
                  <a:pt x="7938" y="30907"/>
                  <a:pt x="7938" y="39688"/>
                </a:cubicBezTo>
                <a:lnTo>
                  <a:pt x="7938" y="95250"/>
                </a:lnTo>
                <a:cubicBezTo>
                  <a:pt x="7938" y="104031"/>
                  <a:pt x="15032" y="111125"/>
                  <a:pt x="23812" y="111125"/>
                </a:cubicBezTo>
                <a:lnTo>
                  <a:pt x="36016" y="111125"/>
                </a:lnTo>
                <a:cubicBezTo>
                  <a:pt x="36264" y="111125"/>
                  <a:pt x="36513" y="111125"/>
                  <a:pt x="36761" y="111125"/>
                </a:cubicBezTo>
                <a:lnTo>
                  <a:pt x="79425" y="111125"/>
                </a:lnTo>
                <a:cubicBezTo>
                  <a:pt x="88205" y="111125"/>
                  <a:pt x="95300" y="104031"/>
                  <a:pt x="95300" y="95250"/>
                </a:cubicBezTo>
                <a:cubicBezTo>
                  <a:pt x="95300" y="86469"/>
                  <a:pt x="88205" y="79375"/>
                  <a:pt x="79425" y="79375"/>
                </a:cubicBezTo>
                <a:lnTo>
                  <a:pt x="60424" y="79375"/>
                </a:lnTo>
                <a:cubicBezTo>
                  <a:pt x="76845" y="50899"/>
                  <a:pt x="107652" y="31750"/>
                  <a:pt x="142875" y="31750"/>
                </a:cubicBezTo>
                <a:close/>
                <a:moveTo>
                  <a:pt x="154781" y="75406"/>
                </a:moveTo>
                <a:cubicBezTo>
                  <a:pt x="154781" y="68808"/>
                  <a:pt x="149473" y="63500"/>
                  <a:pt x="142875" y="63500"/>
                </a:cubicBezTo>
                <a:cubicBezTo>
                  <a:pt x="136277" y="63500"/>
                  <a:pt x="130969" y="68808"/>
                  <a:pt x="130969" y="75406"/>
                </a:cubicBezTo>
                <a:lnTo>
                  <a:pt x="130969" y="127000"/>
                </a:lnTo>
                <a:cubicBezTo>
                  <a:pt x="130969" y="130175"/>
                  <a:pt x="132209" y="133201"/>
                  <a:pt x="134441" y="135434"/>
                </a:cubicBezTo>
                <a:lnTo>
                  <a:pt x="170160" y="171152"/>
                </a:lnTo>
                <a:cubicBezTo>
                  <a:pt x="174823" y="175816"/>
                  <a:pt x="182364" y="175816"/>
                  <a:pt x="186978" y="171152"/>
                </a:cubicBezTo>
                <a:cubicBezTo>
                  <a:pt x="191591" y="166489"/>
                  <a:pt x="191641" y="158948"/>
                  <a:pt x="186978" y="154335"/>
                </a:cubicBezTo>
                <a:lnTo>
                  <a:pt x="154732" y="122089"/>
                </a:lnTo>
                <a:lnTo>
                  <a:pt x="154732" y="75406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1" name="Text 59"/>
          <p:cNvSpPr/>
          <p:nvPr/>
        </p:nvSpPr>
        <p:spPr>
          <a:xfrm>
            <a:off x="8836660" y="7416642"/>
            <a:ext cx="1028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实验跟踪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417560" y="7873842"/>
            <a:ext cx="3365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记录超参数、训练曲线、性能指标，支持实验对比与调优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12057380" y="7208364"/>
            <a:ext cx="3680460" cy="1483360"/>
          </a:xfrm>
          <a:custGeom>
            <a:avLst/>
            <a:gdLst/>
            <a:ahLst/>
            <a:cxnLst/>
            <a:rect l="l" t="t" r="r" b="b"/>
            <a:pathLst>
              <a:path w="3680460" h="1483360">
                <a:moveTo>
                  <a:pt x="0" y="0"/>
                </a:moveTo>
                <a:lnTo>
                  <a:pt x="3680460" y="0"/>
                </a:lnTo>
                <a:lnTo>
                  <a:pt x="3680460" y="1483360"/>
                </a:lnTo>
                <a:lnTo>
                  <a:pt x="0" y="148336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64" name="Shape 62"/>
          <p:cNvSpPr/>
          <p:nvPr/>
        </p:nvSpPr>
        <p:spPr>
          <a:xfrm>
            <a:off x="12281535" y="7467442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5" name="Text 63"/>
          <p:cNvSpPr/>
          <p:nvPr/>
        </p:nvSpPr>
        <p:spPr>
          <a:xfrm>
            <a:off x="12684760" y="7416642"/>
            <a:ext cx="1028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版本控制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2265660" y="7873842"/>
            <a:ext cx="3365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5E7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代码与配置纳入Git管理，确保实验环境与实现的一致性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68473" y="468473"/>
            <a:ext cx="70271" cy="468473"/>
          </a:xfrm>
          <a:custGeom>
            <a:avLst/>
            <a:gdLst/>
            <a:ahLst/>
            <a:cxnLst/>
            <a:rect l="l" t="t" r="r" b="b"/>
            <a:pathLst>
              <a:path w="70271" h="468473">
                <a:moveTo>
                  <a:pt x="0" y="0"/>
                </a:moveTo>
                <a:lnTo>
                  <a:pt x="70271" y="0"/>
                </a:lnTo>
                <a:lnTo>
                  <a:pt x="70271" y="468473"/>
                </a:lnTo>
                <a:lnTo>
                  <a:pt x="0" y="468473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Text 1"/>
          <p:cNvSpPr/>
          <p:nvPr/>
        </p:nvSpPr>
        <p:spPr>
          <a:xfrm>
            <a:off x="679285" y="468473"/>
            <a:ext cx="4427066" cy="468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32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训练配置与超参数优化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73157" y="1222714"/>
            <a:ext cx="6778799" cy="4740943"/>
          </a:xfrm>
          <a:custGeom>
            <a:avLst/>
            <a:gdLst/>
            <a:ahLst/>
            <a:cxnLst/>
            <a:rect l="l" t="t" r="r" b="b"/>
            <a:pathLst>
              <a:path w="6778799" h="4740943">
                <a:moveTo>
                  <a:pt x="0" y="0"/>
                </a:moveTo>
                <a:lnTo>
                  <a:pt x="6778799" y="0"/>
                </a:lnTo>
                <a:lnTo>
                  <a:pt x="6778799" y="4740943"/>
                </a:lnTo>
                <a:lnTo>
                  <a:pt x="0" y="4740943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00367" y="1461489"/>
            <a:ext cx="281084" cy="281084"/>
          </a:xfrm>
          <a:custGeom>
            <a:avLst/>
            <a:gdLst/>
            <a:ahLst/>
            <a:cxnLst/>
            <a:rect l="l" t="t" r="r" b="b"/>
            <a:pathLst>
              <a:path w="281084" h="281084">
                <a:moveTo>
                  <a:pt x="17568" y="35135"/>
                </a:moveTo>
                <a:cubicBezTo>
                  <a:pt x="7851" y="35135"/>
                  <a:pt x="0" y="42986"/>
                  <a:pt x="0" y="52703"/>
                </a:cubicBezTo>
                <a:cubicBezTo>
                  <a:pt x="0" y="62420"/>
                  <a:pt x="7851" y="70271"/>
                  <a:pt x="17568" y="70271"/>
                </a:cubicBezTo>
                <a:lnTo>
                  <a:pt x="65165" y="70271"/>
                </a:lnTo>
                <a:cubicBezTo>
                  <a:pt x="71918" y="85807"/>
                  <a:pt x="87399" y="96622"/>
                  <a:pt x="105406" y="96622"/>
                </a:cubicBezTo>
                <a:cubicBezTo>
                  <a:pt x="123413" y="96622"/>
                  <a:pt x="138895" y="85807"/>
                  <a:pt x="145647" y="70271"/>
                </a:cubicBezTo>
                <a:lnTo>
                  <a:pt x="263516" y="70271"/>
                </a:lnTo>
                <a:cubicBezTo>
                  <a:pt x="273233" y="70271"/>
                  <a:pt x="281084" y="62420"/>
                  <a:pt x="281084" y="52703"/>
                </a:cubicBezTo>
                <a:cubicBezTo>
                  <a:pt x="281084" y="42986"/>
                  <a:pt x="273233" y="35135"/>
                  <a:pt x="263516" y="35135"/>
                </a:cubicBezTo>
                <a:lnTo>
                  <a:pt x="145647" y="35135"/>
                </a:lnTo>
                <a:cubicBezTo>
                  <a:pt x="138895" y="19599"/>
                  <a:pt x="123413" y="8784"/>
                  <a:pt x="105406" y="8784"/>
                </a:cubicBezTo>
                <a:cubicBezTo>
                  <a:pt x="87399" y="8784"/>
                  <a:pt x="71918" y="19599"/>
                  <a:pt x="65165" y="35135"/>
                </a:cubicBezTo>
                <a:lnTo>
                  <a:pt x="17568" y="35135"/>
                </a:lnTo>
                <a:close/>
                <a:moveTo>
                  <a:pt x="17568" y="122974"/>
                </a:moveTo>
                <a:cubicBezTo>
                  <a:pt x="7851" y="122974"/>
                  <a:pt x="0" y="130825"/>
                  <a:pt x="0" y="140542"/>
                </a:cubicBezTo>
                <a:cubicBezTo>
                  <a:pt x="0" y="150259"/>
                  <a:pt x="7851" y="158110"/>
                  <a:pt x="17568" y="158110"/>
                </a:cubicBezTo>
                <a:lnTo>
                  <a:pt x="153004" y="158110"/>
                </a:lnTo>
                <a:cubicBezTo>
                  <a:pt x="159756" y="173646"/>
                  <a:pt x="175238" y="184461"/>
                  <a:pt x="193245" y="184461"/>
                </a:cubicBezTo>
                <a:cubicBezTo>
                  <a:pt x="211252" y="184461"/>
                  <a:pt x="226733" y="173646"/>
                  <a:pt x="233486" y="158110"/>
                </a:cubicBezTo>
                <a:lnTo>
                  <a:pt x="263516" y="158110"/>
                </a:lnTo>
                <a:cubicBezTo>
                  <a:pt x="273233" y="158110"/>
                  <a:pt x="281084" y="150259"/>
                  <a:pt x="281084" y="140542"/>
                </a:cubicBezTo>
                <a:cubicBezTo>
                  <a:pt x="281084" y="130825"/>
                  <a:pt x="273233" y="122974"/>
                  <a:pt x="263516" y="122974"/>
                </a:cubicBezTo>
                <a:lnTo>
                  <a:pt x="233486" y="122974"/>
                </a:lnTo>
                <a:cubicBezTo>
                  <a:pt x="226733" y="107438"/>
                  <a:pt x="211252" y="96622"/>
                  <a:pt x="193245" y="96622"/>
                </a:cubicBezTo>
                <a:cubicBezTo>
                  <a:pt x="175238" y="96622"/>
                  <a:pt x="159756" y="107438"/>
                  <a:pt x="153004" y="122974"/>
                </a:cubicBezTo>
                <a:lnTo>
                  <a:pt x="17568" y="122974"/>
                </a:lnTo>
                <a:close/>
                <a:moveTo>
                  <a:pt x="17568" y="210813"/>
                </a:moveTo>
                <a:cubicBezTo>
                  <a:pt x="7851" y="210813"/>
                  <a:pt x="0" y="218663"/>
                  <a:pt x="0" y="228380"/>
                </a:cubicBezTo>
                <a:cubicBezTo>
                  <a:pt x="0" y="238098"/>
                  <a:pt x="7851" y="245948"/>
                  <a:pt x="17568" y="245948"/>
                </a:cubicBezTo>
                <a:lnTo>
                  <a:pt x="47598" y="245948"/>
                </a:lnTo>
                <a:cubicBezTo>
                  <a:pt x="54350" y="261485"/>
                  <a:pt x="69832" y="272300"/>
                  <a:pt x="87839" y="272300"/>
                </a:cubicBezTo>
                <a:cubicBezTo>
                  <a:pt x="105846" y="272300"/>
                  <a:pt x="121327" y="261485"/>
                  <a:pt x="128080" y="245948"/>
                </a:cubicBezTo>
                <a:lnTo>
                  <a:pt x="263516" y="245948"/>
                </a:lnTo>
                <a:cubicBezTo>
                  <a:pt x="273233" y="245948"/>
                  <a:pt x="281084" y="238098"/>
                  <a:pt x="281084" y="228380"/>
                </a:cubicBezTo>
                <a:cubicBezTo>
                  <a:pt x="281084" y="218663"/>
                  <a:pt x="273233" y="210813"/>
                  <a:pt x="263516" y="210813"/>
                </a:cubicBezTo>
                <a:lnTo>
                  <a:pt x="128080" y="210813"/>
                </a:lnTo>
                <a:cubicBezTo>
                  <a:pt x="121327" y="195276"/>
                  <a:pt x="105846" y="184461"/>
                  <a:pt x="87839" y="184461"/>
                </a:cubicBezTo>
                <a:cubicBezTo>
                  <a:pt x="69832" y="184461"/>
                  <a:pt x="54350" y="195276"/>
                  <a:pt x="47598" y="210813"/>
                </a:cubicBezTo>
                <a:lnTo>
                  <a:pt x="17568" y="210813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" name="Text 4"/>
          <p:cNvSpPr/>
          <p:nvPr/>
        </p:nvSpPr>
        <p:spPr>
          <a:xfrm>
            <a:off x="1157127" y="1414785"/>
            <a:ext cx="1545960" cy="374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13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优化器配置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65231" y="1976809"/>
            <a:ext cx="6394651" cy="1452265"/>
          </a:xfrm>
          <a:custGeom>
            <a:avLst/>
            <a:gdLst/>
            <a:ahLst/>
            <a:cxnLst/>
            <a:rect l="l" t="t" r="r" b="b"/>
            <a:pathLst>
              <a:path w="6394651" h="1452265">
                <a:moveTo>
                  <a:pt x="0" y="0"/>
                </a:moveTo>
                <a:lnTo>
                  <a:pt x="6394651" y="0"/>
                </a:lnTo>
                <a:lnTo>
                  <a:pt x="6394651" y="1452265"/>
                </a:lnTo>
                <a:lnTo>
                  <a:pt x="0" y="1452265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8" name="Text 6"/>
          <p:cNvSpPr/>
          <p:nvPr/>
        </p:nvSpPr>
        <p:spPr>
          <a:xfrm>
            <a:off x="852620" y="2164198"/>
            <a:ext cx="1897314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SGD + Momentum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611320" y="2211046"/>
            <a:ext cx="234236" cy="234236"/>
          </a:xfrm>
          <a:custGeom>
            <a:avLst/>
            <a:gdLst/>
            <a:ahLst/>
            <a:cxnLst/>
            <a:rect l="l" t="t" r="r" b="b"/>
            <a:pathLst>
              <a:path w="234236" h="234236">
                <a:moveTo>
                  <a:pt x="89257" y="4346"/>
                </a:moveTo>
                <a:cubicBezTo>
                  <a:pt x="90629" y="-2425"/>
                  <a:pt x="96622" y="-7320"/>
                  <a:pt x="103576" y="-7320"/>
                </a:cubicBezTo>
                <a:lnTo>
                  <a:pt x="130934" y="-7320"/>
                </a:lnTo>
                <a:cubicBezTo>
                  <a:pt x="137888" y="-7320"/>
                  <a:pt x="143881" y="-2425"/>
                  <a:pt x="145254" y="4346"/>
                </a:cubicBezTo>
                <a:lnTo>
                  <a:pt x="151888" y="36371"/>
                </a:lnTo>
                <a:cubicBezTo>
                  <a:pt x="158338" y="39116"/>
                  <a:pt x="164377" y="42638"/>
                  <a:pt x="169867" y="46802"/>
                </a:cubicBezTo>
                <a:lnTo>
                  <a:pt x="200885" y="36508"/>
                </a:lnTo>
                <a:cubicBezTo>
                  <a:pt x="207473" y="34312"/>
                  <a:pt x="214701" y="37057"/>
                  <a:pt x="218178" y="43096"/>
                </a:cubicBezTo>
                <a:lnTo>
                  <a:pt x="231857" y="66794"/>
                </a:lnTo>
                <a:cubicBezTo>
                  <a:pt x="235334" y="72833"/>
                  <a:pt x="234099" y="80427"/>
                  <a:pt x="228884" y="85048"/>
                </a:cubicBezTo>
                <a:lnTo>
                  <a:pt x="204499" y="106733"/>
                </a:lnTo>
                <a:cubicBezTo>
                  <a:pt x="204911" y="110119"/>
                  <a:pt x="205094" y="113595"/>
                  <a:pt x="205094" y="117118"/>
                </a:cubicBezTo>
                <a:cubicBezTo>
                  <a:pt x="205094" y="120641"/>
                  <a:pt x="204865" y="124118"/>
                  <a:pt x="204499" y="127503"/>
                </a:cubicBezTo>
                <a:lnTo>
                  <a:pt x="228929" y="149234"/>
                </a:lnTo>
                <a:cubicBezTo>
                  <a:pt x="234145" y="153855"/>
                  <a:pt x="235334" y="161495"/>
                  <a:pt x="231903" y="167488"/>
                </a:cubicBezTo>
                <a:lnTo>
                  <a:pt x="218224" y="191186"/>
                </a:lnTo>
                <a:cubicBezTo>
                  <a:pt x="214747" y="197179"/>
                  <a:pt x="207519" y="199970"/>
                  <a:pt x="200931" y="197774"/>
                </a:cubicBezTo>
                <a:lnTo>
                  <a:pt x="169913" y="187481"/>
                </a:lnTo>
                <a:cubicBezTo>
                  <a:pt x="164377" y="191644"/>
                  <a:pt x="158338" y="195121"/>
                  <a:pt x="151933" y="197911"/>
                </a:cubicBezTo>
                <a:lnTo>
                  <a:pt x="145345" y="229890"/>
                </a:lnTo>
                <a:cubicBezTo>
                  <a:pt x="143927" y="236707"/>
                  <a:pt x="137934" y="241556"/>
                  <a:pt x="131026" y="241556"/>
                </a:cubicBezTo>
                <a:lnTo>
                  <a:pt x="103668" y="241556"/>
                </a:lnTo>
                <a:cubicBezTo>
                  <a:pt x="96714" y="241556"/>
                  <a:pt x="90721" y="236661"/>
                  <a:pt x="89348" y="229890"/>
                </a:cubicBezTo>
                <a:lnTo>
                  <a:pt x="82760" y="197911"/>
                </a:lnTo>
                <a:cubicBezTo>
                  <a:pt x="76310" y="195166"/>
                  <a:pt x="70317" y="191644"/>
                  <a:pt x="64781" y="187481"/>
                </a:cubicBezTo>
                <a:lnTo>
                  <a:pt x="33626" y="197774"/>
                </a:lnTo>
                <a:cubicBezTo>
                  <a:pt x="27038" y="199970"/>
                  <a:pt x="19809" y="197225"/>
                  <a:pt x="16332" y="191186"/>
                </a:cubicBezTo>
                <a:lnTo>
                  <a:pt x="2653" y="167488"/>
                </a:lnTo>
                <a:cubicBezTo>
                  <a:pt x="-823" y="161449"/>
                  <a:pt x="412" y="153855"/>
                  <a:pt x="5627" y="149234"/>
                </a:cubicBezTo>
                <a:lnTo>
                  <a:pt x="30057" y="127503"/>
                </a:lnTo>
                <a:cubicBezTo>
                  <a:pt x="29646" y="124118"/>
                  <a:pt x="29463" y="120641"/>
                  <a:pt x="29463" y="117118"/>
                </a:cubicBezTo>
                <a:cubicBezTo>
                  <a:pt x="29463" y="113595"/>
                  <a:pt x="29691" y="110119"/>
                  <a:pt x="30057" y="106733"/>
                </a:cubicBezTo>
                <a:lnTo>
                  <a:pt x="5627" y="85002"/>
                </a:lnTo>
                <a:cubicBezTo>
                  <a:pt x="412" y="80381"/>
                  <a:pt x="-778" y="72741"/>
                  <a:pt x="2653" y="66748"/>
                </a:cubicBezTo>
                <a:lnTo>
                  <a:pt x="16332" y="43050"/>
                </a:lnTo>
                <a:cubicBezTo>
                  <a:pt x="19809" y="37011"/>
                  <a:pt x="27038" y="34266"/>
                  <a:pt x="33626" y="36462"/>
                </a:cubicBezTo>
                <a:lnTo>
                  <a:pt x="64644" y="46756"/>
                </a:lnTo>
                <a:cubicBezTo>
                  <a:pt x="70179" y="42593"/>
                  <a:pt x="76218" y="39116"/>
                  <a:pt x="82623" y="36325"/>
                </a:cubicBezTo>
                <a:lnTo>
                  <a:pt x="89257" y="4346"/>
                </a:lnTo>
                <a:close/>
                <a:moveTo>
                  <a:pt x="117255" y="153718"/>
                </a:moveTo>
                <a:cubicBezTo>
                  <a:pt x="130331" y="153669"/>
                  <a:pt x="142387" y="146647"/>
                  <a:pt x="148883" y="135299"/>
                </a:cubicBezTo>
                <a:cubicBezTo>
                  <a:pt x="155378" y="123951"/>
                  <a:pt x="155326" y="109999"/>
                  <a:pt x="148746" y="98700"/>
                </a:cubicBezTo>
                <a:cubicBezTo>
                  <a:pt x="142165" y="87400"/>
                  <a:pt x="130057" y="80470"/>
                  <a:pt x="116981" y="80519"/>
                </a:cubicBezTo>
                <a:cubicBezTo>
                  <a:pt x="103905" y="80568"/>
                  <a:pt x="91849" y="87589"/>
                  <a:pt x="85354" y="98937"/>
                </a:cubicBezTo>
                <a:cubicBezTo>
                  <a:pt x="78858" y="110286"/>
                  <a:pt x="78910" y="124237"/>
                  <a:pt x="85491" y="135537"/>
                </a:cubicBezTo>
                <a:cubicBezTo>
                  <a:pt x="92071" y="146836"/>
                  <a:pt x="104180" y="153767"/>
                  <a:pt x="117255" y="153718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0" name="Text 8"/>
          <p:cNvSpPr/>
          <p:nvPr/>
        </p:nvSpPr>
        <p:spPr>
          <a:xfrm>
            <a:off x="852620" y="2595191"/>
            <a:ext cx="1081147" cy="252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Momentum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52620" y="2866907"/>
            <a:ext cx="3080207" cy="374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13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0.9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933999" y="2595191"/>
            <a:ext cx="1299865" cy="252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Weight Decay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933999" y="2866907"/>
            <a:ext cx="3080207" cy="374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13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5e-4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65231" y="3569467"/>
            <a:ext cx="6394651" cy="2201821"/>
          </a:xfrm>
          <a:custGeom>
            <a:avLst/>
            <a:gdLst/>
            <a:ahLst/>
            <a:cxnLst/>
            <a:rect l="l" t="t" r="r" b="b"/>
            <a:pathLst>
              <a:path w="6394651" h="2201821">
                <a:moveTo>
                  <a:pt x="0" y="0"/>
                </a:moveTo>
                <a:lnTo>
                  <a:pt x="6394651" y="0"/>
                </a:lnTo>
                <a:lnTo>
                  <a:pt x="6394651" y="2201821"/>
                </a:lnTo>
                <a:lnTo>
                  <a:pt x="0" y="2201821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5" name="Text 13"/>
          <p:cNvSpPr/>
          <p:nvPr/>
        </p:nvSpPr>
        <p:spPr>
          <a:xfrm>
            <a:off x="852620" y="3756856"/>
            <a:ext cx="6125280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Poly 学习率调度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52620" y="4225329"/>
            <a:ext cx="6019873" cy="609014"/>
          </a:xfrm>
          <a:custGeom>
            <a:avLst/>
            <a:gdLst/>
            <a:ahLst/>
            <a:cxnLst/>
            <a:rect l="l" t="t" r="r" b="b"/>
            <a:pathLst>
              <a:path w="6019873" h="609014">
                <a:moveTo>
                  <a:pt x="0" y="0"/>
                </a:moveTo>
                <a:lnTo>
                  <a:pt x="6019873" y="0"/>
                </a:lnTo>
                <a:lnTo>
                  <a:pt x="6019873" y="609014"/>
                </a:lnTo>
                <a:lnTo>
                  <a:pt x="0" y="609014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34603" y="4365871"/>
            <a:ext cx="5855908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844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lr = base_lr × (1 - iter/max_iter)</a:t>
            </a:r>
            <a:r>
              <a:rPr lang="en-US" sz="1383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0.9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475542" y="4984252"/>
            <a:ext cx="699049" cy="252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base_lr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94061" y="5255969"/>
            <a:ext cx="2061280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84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0.01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546338" y="4984252"/>
            <a:ext cx="634634" cy="252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power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2832649" y="5255969"/>
            <a:ext cx="2061280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84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0.9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492402" y="4984252"/>
            <a:ext cx="819681" cy="252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max_iter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871237" y="5255969"/>
            <a:ext cx="2061280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84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18K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73157" y="6160119"/>
            <a:ext cx="6778799" cy="2643056"/>
          </a:xfrm>
          <a:custGeom>
            <a:avLst/>
            <a:gdLst/>
            <a:ahLst/>
            <a:cxnLst/>
            <a:rect l="l" t="t" r="r" b="b"/>
            <a:pathLst>
              <a:path w="6778799" h="2258038">
                <a:moveTo>
                  <a:pt x="0" y="0"/>
                </a:moveTo>
                <a:lnTo>
                  <a:pt x="6778799" y="0"/>
                </a:lnTo>
                <a:lnTo>
                  <a:pt x="6778799" y="2258038"/>
                </a:lnTo>
                <a:lnTo>
                  <a:pt x="0" y="2258038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700367" y="6398895"/>
            <a:ext cx="281084" cy="281084"/>
          </a:xfrm>
          <a:custGeom>
            <a:avLst/>
            <a:gdLst/>
            <a:ahLst/>
            <a:cxnLst/>
            <a:rect l="l" t="t" r="r" b="b"/>
            <a:pathLst>
              <a:path w="281084" h="281084">
                <a:moveTo>
                  <a:pt x="70271" y="17568"/>
                </a:moveTo>
                <a:cubicBezTo>
                  <a:pt x="70271" y="7851"/>
                  <a:pt x="62420" y="0"/>
                  <a:pt x="52703" y="0"/>
                </a:cubicBezTo>
                <a:cubicBezTo>
                  <a:pt x="42986" y="0"/>
                  <a:pt x="35135" y="7851"/>
                  <a:pt x="35135" y="17568"/>
                </a:cubicBezTo>
                <a:lnTo>
                  <a:pt x="35135" y="35135"/>
                </a:lnTo>
                <a:lnTo>
                  <a:pt x="17568" y="35135"/>
                </a:lnTo>
                <a:cubicBezTo>
                  <a:pt x="7851" y="35135"/>
                  <a:pt x="0" y="42986"/>
                  <a:pt x="0" y="52703"/>
                </a:cubicBezTo>
                <a:cubicBezTo>
                  <a:pt x="0" y="62420"/>
                  <a:pt x="7851" y="70271"/>
                  <a:pt x="17568" y="70271"/>
                </a:cubicBezTo>
                <a:lnTo>
                  <a:pt x="35135" y="70271"/>
                </a:lnTo>
                <a:lnTo>
                  <a:pt x="35135" y="210813"/>
                </a:lnTo>
                <a:cubicBezTo>
                  <a:pt x="35135" y="230192"/>
                  <a:pt x="50891" y="245948"/>
                  <a:pt x="70271" y="245948"/>
                </a:cubicBezTo>
                <a:lnTo>
                  <a:pt x="184461" y="245948"/>
                </a:lnTo>
                <a:lnTo>
                  <a:pt x="184461" y="210813"/>
                </a:lnTo>
                <a:lnTo>
                  <a:pt x="70271" y="210813"/>
                </a:lnTo>
                <a:lnTo>
                  <a:pt x="70271" y="17568"/>
                </a:lnTo>
                <a:close/>
                <a:moveTo>
                  <a:pt x="210813" y="263516"/>
                </a:moveTo>
                <a:cubicBezTo>
                  <a:pt x="210813" y="273233"/>
                  <a:pt x="218663" y="281084"/>
                  <a:pt x="228380" y="281084"/>
                </a:cubicBezTo>
                <a:cubicBezTo>
                  <a:pt x="238098" y="281084"/>
                  <a:pt x="245948" y="273233"/>
                  <a:pt x="245948" y="263516"/>
                </a:cubicBezTo>
                <a:lnTo>
                  <a:pt x="245948" y="245948"/>
                </a:lnTo>
                <a:lnTo>
                  <a:pt x="263516" y="245948"/>
                </a:lnTo>
                <a:cubicBezTo>
                  <a:pt x="273233" y="245948"/>
                  <a:pt x="281084" y="238098"/>
                  <a:pt x="281084" y="228380"/>
                </a:cubicBezTo>
                <a:cubicBezTo>
                  <a:pt x="281084" y="218663"/>
                  <a:pt x="273233" y="210813"/>
                  <a:pt x="263516" y="210813"/>
                </a:cubicBezTo>
                <a:lnTo>
                  <a:pt x="245948" y="210813"/>
                </a:lnTo>
                <a:lnTo>
                  <a:pt x="245948" y="70271"/>
                </a:lnTo>
                <a:cubicBezTo>
                  <a:pt x="245948" y="50891"/>
                  <a:pt x="230192" y="35135"/>
                  <a:pt x="210813" y="35135"/>
                </a:cubicBezTo>
                <a:lnTo>
                  <a:pt x="96622" y="35135"/>
                </a:lnTo>
                <a:lnTo>
                  <a:pt x="96622" y="70271"/>
                </a:lnTo>
                <a:lnTo>
                  <a:pt x="210813" y="70271"/>
                </a:lnTo>
                <a:lnTo>
                  <a:pt x="210813" y="263516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6" name="Text 24"/>
          <p:cNvSpPr/>
          <p:nvPr/>
        </p:nvSpPr>
        <p:spPr>
          <a:xfrm>
            <a:off x="1157127" y="6352196"/>
            <a:ext cx="1264876" cy="374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13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数据配置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65231" y="6914214"/>
            <a:ext cx="3127055" cy="1311723"/>
          </a:xfrm>
          <a:custGeom>
            <a:avLst/>
            <a:gdLst/>
            <a:ahLst/>
            <a:cxnLst/>
            <a:rect l="l" t="t" r="r" b="b"/>
            <a:pathLst>
              <a:path w="3127055" h="1311723">
                <a:moveTo>
                  <a:pt x="0" y="0"/>
                </a:moveTo>
                <a:lnTo>
                  <a:pt x="3127055" y="0"/>
                </a:lnTo>
                <a:lnTo>
                  <a:pt x="3127055" y="1311723"/>
                </a:lnTo>
                <a:lnTo>
                  <a:pt x="0" y="1311723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8" name="Shape 26"/>
          <p:cNvSpPr/>
          <p:nvPr/>
        </p:nvSpPr>
        <p:spPr>
          <a:xfrm>
            <a:off x="2106370" y="7054756"/>
            <a:ext cx="245948" cy="281084"/>
          </a:xfrm>
          <a:custGeom>
            <a:avLst/>
            <a:gdLst/>
            <a:ahLst/>
            <a:cxnLst/>
            <a:rect l="l" t="t" r="r" b="b"/>
            <a:pathLst>
              <a:path w="245948" h="281084">
                <a:moveTo>
                  <a:pt x="35135" y="17568"/>
                </a:moveTo>
                <a:cubicBezTo>
                  <a:pt x="15756" y="17568"/>
                  <a:pt x="0" y="33324"/>
                  <a:pt x="0" y="52703"/>
                </a:cubicBezTo>
                <a:lnTo>
                  <a:pt x="0" y="228380"/>
                </a:lnTo>
                <a:cubicBezTo>
                  <a:pt x="0" y="247760"/>
                  <a:pt x="15756" y="263516"/>
                  <a:pt x="35135" y="263516"/>
                </a:cubicBezTo>
                <a:lnTo>
                  <a:pt x="210813" y="263516"/>
                </a:lnTo>
                <a:cubicBezTo>
                  <a:pt x="230192" y="263516"/>
                  <a:pt x="245948" y="247760"/>
                  <a:pt x="245948" y="228380"/>
                </a:cubicBezTo>
                <a:lnTo>
                  <a:pt x="245948" y="52703"/>
                </a:lnTo>
                <a:cubicBezTo>
                  <a:pt x="245948" y="33324"/>
                  <a:pt x="230192" y="17568"/>
                  <a:pt x="210813" y="17568"/>
                </a:cubicBezTo>
                <a:lnTo>
                  <a:pt x="35135" y="17568"/>
                </a:lnTo>
                <a:close/>
                <a:moveTo>
                  <a:pt x="70271" y="61487"/>
                </a:moveTo>
                <a:cubicBezTo>
                  <a:pt x="84815" y="61487"/>
                  <a:pt x="96622" y="73295"/>
                  <a:pt x="96622" y="87839"/>
                </a:cubicBezTo>
                <a:cubicBezTo>
                  <a:pt x="96622" y="102382"/>
                  <a:pt x="84815" y="114190"/>
                  <a:pt x="70271" y="114190"/>
                </a:cubicBezTo>
                <a:cubicBezTo>
                  <a:pt x="55727" y="114190"/>
                  <a:pt x="43919" y="102382"/>
                  <a:pt x="43919" y="87839"/>
                </a:cubicBezTo>
                <a:cubicBezTo>
                  <a:pt x="43919" y="73295"/>
                  <a:pt x="55727" y="61487"/>
                  <a:pt x="70271" y="61487"/>
                </a:cubicBezTo>
                <a:close/>
                <a:moveTo>
                  <a:pt x="149326" y="122974"/>
                </a:moveTo>
                <a:cubicBezTo>
                  <a:pt x="153937" y="122974"/>
                  <a:pt x="158164" y="125390"/>
                  <a:pt x="160580" y="129287"/>
                </a:cubicBezTo>
                <a:lnTo>
                  <a:pt x="208891" y="208342"/>
                </a:lnTo>
                <a:cubicBezTo>
                  <a:pt x="211362" y="212405"/>
                  <a:pt x="211471" y="217510"/>
                  <a:pt x="209166" y="221683"/>
                </a:cubicBezTo>
                <a:cubicBezTo>
                  <a:pt x="206860" y="225855"/>
                  <a:pt x="202413" y="228380"/>
                  <a:pt x="197637" y="228380"/>
                </a:cubicBezTo>
                <a:lnTo>
                  <a:pt x="48311" y="228380"/>
                </a:lnTo>
                <a:cubicBezTo>
                  <a:pt x="43425" y="228380"/>
                  <a:pt x="38869" y="225635"/>
                  <a:pt x="36618" y="221298"/>
                </a:cubicBezTo>
                <a:cubicBezTo>
                  <a:pt x="34367" y="216961"/>
                  <a:pt x="34696" y="211691"/>
                  <a:pt x="37496" y="207683"/>
                </a:cubicBezTo>
                <a:lnTo>
                  <a:pt x="68240" y="163764"/>
                </a:lnTo>
                <a:cubicBezTo>
                  <a:pt x="70710" y="160251"/>
                  <a:pt x="74718" y="158164"/>
                  <a:pt x="79055" y="158164"/>
                </a:cubicBezTo>
                <a:cubicBezTo>
                  <a:pt x="83392" y="158164"/>
                  <a:pt x="87399" y="160251"/>
                  <a:pt x="89870" y="163764"/>
                </a:cubicBezTo>
                <a:lnTo>
                  <a:pt x="104363" y="184516"/>
                </a:lnTo>
                <a:lnTo>
                  <a:pt x="138071" y="129342"/>
                </a:lnTo>
                <a:cubicBezTo>
                  <a:pt x="140487" y="125445"/>
                  <a:pt x="144714" y="123029"/>
                  <a:pt x="149326" y="123029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9" name="Text 27"/>
          <p:cNvSpPr/>
          <p:nvPr/>
        </p:nvSpPr>
        <p:spPr>
          <a:xfrm>
            <a:off x="758926" y="7429534"/>
            <a:ext cx="2939666" cy="2810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输入裁剪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47214" y="7757465"/>
            <a:ext cx="2963089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84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360×480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933999" y="6914214"/>
            <a:ext cx="3127055" cy="1311723"/>
          </a:xfrm>
          <a:custGeom>
            <a:avLst/>
            <a:gdLst/>
            <a:ahLst/>
            <a:cxnLst/>
            <a:rect l="l" t="t" r="r" b="b"/>
            <a:pathLst>
              <a:path w="3127055" h="1311723">
                <a:moveTo>
                  <a:pt x="0" y="0"/>
                </a:moveTo>
                <a:lnTo>
                  <a:pt x="3127055" y="0"/>
                </a:lnTo>
                <a:lnTo>
                  <a:pt x="3127055" y="1311723"/>
                </a:lnTo>
                <a:lnTo>
                  <a:pt x="0" y="1311723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2" name="Shape 30"/>
          <p:cNvSpPr/>
          <p:nvPr/>
        </p:nvSpPr>
        <p:spPr>
          <a:xfrm>
            <a:off x="5357570" y="7054756"/>
            <a:ext cx="281084" cy="281084"/>
          </a:xfrm>
          <a:custGeom>
            <a:avLst/>
            <a:gdLst/>
            <a:ahLst/>
            <a:cxnLst/>
            <a:rect l="l" t="t" r="r" b="b"/>
            <a:pathLst>
              <a:path w="281084" h="281084">
                <a:moveTo>
                  <a:pt x="239745" y="41010"/>
                </a:moveTo>
                <a:lnTo>
                  <a:pt x="245948" y="46884"/>
                </a:lnTo>
                <a:lnTo>
                  <a:pt x="245948" y="17568"/>
                </a:lnTo>
                <a:cubicBezTo>
                  <a:pt x="245948" y="7851"/>
                  <a:pt x="253799" y="0"/>
                  <a:pt x="263516" y="0"/>
                </a:cubicBezTo>
                <a:cubicBezTo>
                  <a:pt x="273233" y="0"/>
                  <a:pt x="281084" y="7851"/>
                  <a:pt x="281084" y="17568"/>
                </a:cubicBezTo>
                <a:lnTo>
                  <a:pt x="281084" y="87839"/>
                </a:lnTo>
                <a:cubicBezTo>
                  <a:pt x="281084" y="97556"/>
                  <a:pt x="273233" y="105406"/>
                  <a:pt x="263516" y="105406"/>
                </a:cubicBezTo>
                <a:lnTo>
                  <a:pt x="193245" y="105406"/>
                </a:lnTo>
                <a:cubicBezTo>
                  <a:pt x="183528" y="105406"/>
                  <a:pt x="175677" y="97556"/>
                  <a:pt x="175677" y="87839"/>
                </a:cubicBezTo>
                <a:cubicBezTo>
                  <a:pt x="175677" y="78121"/>
                  <a:pt x="183528" y="70271"/>
                  <a:pt x="193245" y="70271"/>
                </a:cubicBezTo>
                <a:lnTo>
                  <a:pt x="219542" y="70271"/>
                </a:lnTo>
                <a:lnTo>
                  <a:pt x="215369" y="66318"/>
                </a:lnTo>
                <a:cubicBezTo>
                  <a:pt x="215260" y="66208"/>
                  <a:pt x="215150" y="66099"/>
                  <a:pt x="215040" y="65989"/>
                </a:cubicBezTo>
                <a:cubicBezTo>
                  <a:pt x="173866" y="24814"/>
                  <a:pt x="107163" y="24814"/>
                  <a:pt x="65989" y="65989"/>
                </a:cubicBezTo>
                <a:cubicBezTo>
                  <a:pt x="24814" y="107163"/>
                  <a:pt x="24814" y="173866"/>
                  <a:pt x="65989" y="215040"/>
                </a:cubicBezTo>
                <a:cubicBezTo>
                  <a:pt x="107163" y="256214"/>
                  <a:pt x="173866" y="256214"/>
                  <a:pt x="215040" y="215040"/>
                </a:cubicBezTo>
                <a:cubicBezTo>
                  <a:pt x="219542" y="210538"/>
                  <a:pt x="223549" y="205762"/>
                  <a:pt x="227063" y="200711"/>
                </a:cubicBezTo>
                <a:cubicBezTo>
                  <a:pt x="232608" y="192751"/>
                  <a:pt x="243587" y="190829"/>
                  <a:pt x="251548" y="196374"/>
                </a:cubicBezTo>
                <a:cubicBezTo>
                  <a:pt x="259508" y="201919"/>
                  <a:pt x="261430" y="212899"/>
                  <a:pt x="255885" y="220859"/>
                </a:cubicBezTo>
                <a:cubicBezTo>
                  <a:pt x="251218" y="227557"/>
                  <a:pt x="245893" y="233925"/>
                  <a:pt x="239909" y="239909"/>
                </a:cubicBezTo>
                <a:cubicBezTo>
                  <a:pt x="185010" y="294808"/>
                  <a:pt x="96019" y="294808"/>
                  <a:pt x="41174" y="239909"/>
                </a:cubicBezTo>
                <a:cubicBezTo>
                  <a:pt x="-13670" y="185010"/>
                  <a:pt x="-13725" y="96073"/>
                  <a:pt x="41174" y="41174"/>
                </a:cubicBezTo>
                <a:cubicBezTo>
                  <a:pt x="96019" y="-13670"/>
                  <a:pt x="184845" y="-13725"/>
                  <a:pt x="239745" y="4101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3" name="Text 31"/>
          <p:cNvSpPr/>
          <p:nvPr/>
        </p:nvSpPr>
        <p:spPr>
          <a:xfrm>
            <a:off x="4027693" y="7429534"/>
            <a:ext cx="2939666" cy="2810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训练轮数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015981" y="7757465"/>
            <a:ext cx="2963089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84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 epochs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497904" y="1222715"/>
            <a:ext cx="8289623" cy="5832042"/>
          </a:xfrm>
          <a:custGeom>
            <a:avLst/>
            <a:gdLst/>
            <a:ahLst/>
            <a:cxnLst/>
            <a:rect l="l" t="t" r="r" b="b"/>
            <a:pathLst>
              <a:path w="8289623" h="6005819">
                <a:moveTo>
                  <a:pt x="0" y="0"/>
                </a:moveTo>
                <a:lnTo>
                  <a:pt x="8289623" y="0"/>
                </a:lnTo>
                <a:lnTo>
                  <a:pt x="8289623" y="6005819"/>
                </a:lnTo>
                <a:lnTo>
                  <a:pt x="0" y="6005819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7742682" y="1461489"/>
            <a:ext cx="245948" cy="281084"/>
          </a:xfrm>
          <a:custGeom>
            <a:avLst/>
            <a:gdLst/>
            <a:ahLst/>
            <a:cxnLst/>
            <a:rect l="l" t="t" r="r" b="b"/>
            <a:pathLst>
              <a:path w="245948" h="281084">
                <a:moveTo>
                  <a:pt x="158110" y="0"/>
                </a:moveTo>
                <a:lnTo>
                  <a:pt x="70271" y="0"/>
                </a:lnTo>
                <a:cubicBezTo>
                  <a:pt x="60554" y="0"/>
                  <a:pt x="52703" y="7851"/>
                  <a:pt x="52703" y="17568"/>
                </a:cubicBezTo>
                <a:cubicBezTo>
                  <a:pt x="52703" y="27285"/>
                  <a:pt x="60554" y="35135"/>
                  <a:pt x="70271" y="35135"/>
                </a:cubicBezTo>
                <a:lnTo>
                  <a:pt x="70271" y="118308"/>
                </a:lnTo>
                <a:lnTo>
                  <a:pt x="4117" y="234035"/>
                </a:lnTo>
                <a:cubicBezTo>
                  <a:pt x="1427" y="238811"/>
                  <a:pt x="0" y="244136"/>
                  <a:pt x="0" y="249626"/>
                </a:cubicBezTo>
                <a:cubicBezTo>
                  <a:pt x="0" y="267029"/>
                  <a:pt x="14054" y="281084"/>
                  <a:pt x="31457" y="281084"/>
                </a:cubicBezTo>
                <a:lnTo>
                  <a:pt x="214491" y="281084"/>
                </a:lnTo>
                <a:cubicBezTo>
                  <a:pt x="231839" y="281084"/>
                  <a:pt x="245948" y="267029"/>
                  <a:pt x="245948" y="249626"/>
                </a:cubicBezTo>
                <a:cubicBezTo>
                  <a:pt x="245948" y="244136"/>
                  <a:pt x="244521" y="238756"/>
                  <a:pt x="241831" y="234035"/>
                </a:cubicBezTo>
                <a:lnTo>
                  <a:pt x="175677" y="118308"/>
                </a:lnTo>
                <a:lnTo>
                  <a:pt x="175677" y="35135"/>
                </a:lnTo>
                <a:cubicBezTo>
                  <a:pt x="185394" y="35135"/>
                  <a:pt x="193245" y="27285"/>
                  <a:pt x="193245" y="17568"/>
                </a:cubicBezTo>
                <a:cubicBezTo>
                  <a:pt x="193245" y="7851"/>
                  <a:pt x="185394" y="0"/>
                  <a:pt x="175677" y="0"/>
                </a:cubicBezTo>
                <a:lnTo>
                  <a:pt x="158110" y="0"/>
                </a:lnTo>
                <a:close/>
                <a:moveTo>
                  <a:pt x="105406" y="118308"/>
                </a:moveTo>
                <a:lnTo>
                  <a:pt x="105406" y="35135"/>
                </a:lnTo>
                <a:lnTo>
                  <a:pt x="140542" y="35135"/>
                </a:lnTo>
                <a:lnTo>
                  <a:pt x="140542" y="118308"/>
                </a:lnTo>
                <a:cubicBezTo>
                  <a:pt x="140542" y="124401"/>
                  <a:pt x="142134" y="130440"/>
                  <a:pt x="145153" y="135766"/>
                </a:cubicBezTo>
                <a:lnTo>
                  <a:pt x="167991" y="175677"/>
                </a:lnTo>
                <a:lnTo>
                  <a:pt x="77957" y="175677"/>
                </a:lnTo>
                <a:lnTo>
                  <a:pt x="100795" y="135766"/>
                </a:lnTo>
                <a:cubicBezTo>
                  <a:pt x="103814" y="130440"/>
                  <a:pt x="105406" y="124456"/>
                  <a:pt x="105406" y="118308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7" name="Text 35"/>
          <p:cNvSpPr/>
          <p:nvPr/>
        </p:nvSpPr>
        <p:spPr>
          <a:xfrm>
            <a:off x="8181875" y="1414785"/>
            <a:ext cx="2108127" cy="374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13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超参数对比实验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689979" y="1976809"/>
            <a:ext cx="7905476" cy="2717141"/>
          </a:xfrm>
          <a:custGeom>
            <a:avLst/>
            <a:gdLst/>
            <a:ahLst/>
            <a:cxnLst/>
            <a:rect l="l" t="t" r="r" b="b"/>
            <a:pathLst>
              <a:path w="7905476" h="2717141">
                <a:moveTo>
                  <a:pt x="0" y="0"/>
                </a:moveTo>
                <a:lnTo>
                  <a:pt x="7905476" y="0"/>
                </a:lnTo>
                <a:lnTo>
                  <a:pt x="7905476" y="2717141"/>
                </a:lnTo>
                <a:lnTo>
                  <a:pt x="0" y="2717141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pic>
        <p:nvPicPr>
          <p:cNvPr id="39" name="Image 0" descr="https://kimi-img.moonshot.cn/pub/slides/26-01-03-15:57:52-d5cco033kdlsvtngk38g.png"/>
          <p:cNvPicPr>
            <a:picLocks noChangeAspect="1"/>
          </p:cNvPicPr>
          <p:nvPr/>
        </p:nvPicPr>
        <p:blipFill>
          <a:blip r:embed="rId3"/>
          <a:srcRect t="51" b="51"/>
          <a:stretch/>
        </p:blipFill>
        <p:spPr>
          <a:xfrm>
            <a:off x="7877368" y="2164198"/>
            <a:ext cx="6827988" cy="2342363"/>
          </a:xfrm>
          <a:prstGeom prst="roundRect">
            <a:avLst>
              <a:gd name="adj" fmla="val 0"/>
            </a:avLst>
          </a:prstGeom>
        </p:spPr>
      </p:pic>
      <p:sp>
        <p:nvSpPr>
          <p:cNvPr id="40" name="Shape 37"/>
          <p:cNvSpPr/>
          <p:nvPr/>
        </p:nvSpPr>
        <p:spPr>
          <a:xfrm>
            <a:off x="7689979" y="4881339"/>
            <a:ext cx="3864899" cy="2154974"/>
          </a:xfrm>
          <a:custGeom>
            <a:avLst/>
            <a:gdLst/>
            <a:ahLst/>
            <a:cxnLst/>
            <a:rect l="l" t="t" r="r" b="b"/>
            <a:pathLst>
              <a:path w="3864899" h="2154974">
                <a:moveTo>
                  <a:pt x="0" y="0"/>
                </a:moveTo>
                <a:lnTo>
                  <a:pt x="3864899" y="0"/>
                </a:lnTo>
                <a:lnTo>
                  <a:pt x="3864899" y="2154974"/>
                </a:lnTo>
                <a:lnTo>
                  <a:pt x="0" y="2154974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1" name="Text 38"/>
          <p:cNvSpPr/>
          <p:nvPr/>
        </p:nvSpPr>
        <p:spPr>
          <a:xfrm>
            <a:off x="7877368" y="5092152"/>
            <a:ext cx="995504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Setting A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10705917" y="5068729"/>
            <a:ext cx="655862" cy="374778"/>
          </a:xfrm>
          <a:custGeom>
            <a:avLst/>
            <a:gdLst/>
            <a:ahLst/>
            <a:cxnLst/>
            <a:rect l="l" t="t" r="r" b="b"/>
            <a:pathLst>
              <a:path w="655862" h="374778">
                <a:moveTo>
                  <a:pt x="187389" y="0"/>
                </a:moveTo>
                <a:lnTo>
                  <a:pt x="468473" y="0"/>
                </a:lnTo>
                <a:cubicBezTo>
                  <a:pt x="571965" y="0"/>
                  <a:pt x="655862" y="83897"/>
                  <a:pt x="655862" y="187389"/>
                </a:cubicBezTo>
                <a:lnTo>
                  <a:pt x="655862" y="187389"/>
                </a:lnTo>
                <a:cubicBezTo>
                  <a:pt x="655862" y="290881"/>
                  <a:pt x="571965" y="374778"/>
                  <a:pt x="468473" y="374778"/>
                </a:cubicBezTo>
                <a:lnTo>
                  <a:pt x="187389" y="374778"/>
                </a:lnTo>
                <a:cubicBezTo>
                  <a:pt x="83966" y="374778"/>
                  <a:pt x="0" y="290812"/>
                  <a:pt x="0" y="187389"/>
                </a:cubicBezTo>
                <a:lnTo>
                  <a:pt x="0" y="187389"/>
                </a:lnTo>
                <a:cubicBezTo>
                  <a:pt x="0" y="83966"/>
                  <a:pt x="83966" y="0"/>
                  <a:pt x="187389" y="0"/>
                </a:cubicBezTo>
                <a:close/>
              </a:path>
            </a:pathLst>
          </a:custGeom>
          <a:solidFill>
            <a:srgbClr val="6D7275"/>
          </a:solidFill>
          <a:ln/>
        </p:spPr>
      </p:sp>
      <p:sp>
        <p:nvSpPr>
          <p:cNvPr id="43" name="Text 40"/>
          <p:cNvSpPr/>
          <p:nvPr/>
        </p:nvSpPr>
        <p:spPr>
          <a:xfrm>
            <a:off x="10705917" y="5068729"/>
            <a:ext cx="749556" cy="374778"/>
          </a:xfrm>
          <a:prstGeom prst="rect">
            <a:avLst/>
          </a:prstGeom>
          <a:noFill/>
          <a:ln/>
        </p:spPr>
        <p:txBody>
          <a:bodyPr wrap="square" lIns="140542" tIns="46847" rIns="140542" bIns="46847" rtlCol="0" anchor="ctr"/>
          <a:lstStyle/>
          <a:p>
            <a:pPr>
              <a:lnSpc>
                <a:spcPct val="130000"/>
              </a:lnSpc>
            </a:pPr>
            <a:r>
              <a:rPr lang="en-US" sz="1476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较差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7877368" y="5560625"/>
            <a:ext cx="995504" cy="2810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batch_size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11230314" y="5537201"/>
            <a:ext cx="234236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7877368" y="5935403"/>
            <a:ext cx="1218029" cy="2810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learning_rate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10959039" y="5911979"/>
            <a:ext cx="503608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0.01</a:t>
            </a:r>
            <a:endParaRPr lang="en-US" sz="1600" dirty="0"/>
          </a:p>
        </p:txBody>
      </p:sp>
      <p:sp>
        <p:nvSpPr>
          <p:cNvPr id="48" name="Shape 45"/>
          <p:cNvSpPr/>
          <p:nvPr/>
        </p:nvSpPr>
        <p:spPr>
          <a:xfrm>
            <a:off x="7877368" y="6338289"/>
            <a:ext cx="3490121" cy="9369"/>
          </a:xfrm>
          <a:custGeom>
            <a:avLst/>
            <a:gdLst/>
            <a:ahLst/>
            <a:cxnLst/>
            <a:rect l="l" t="t" r="r" b="b"/>
            <a:pathLst>
              <a:path w="3490121" h="9369">
                <a:moveTo>
                  <a:pt x="0" y="0"/>
                </a:moveTo>
                <a:lnTo>
                  <a:pt x="3490121" y="0"/>
                </a:lnTo>
                <a:lnTo>
                  <a:pt x="3490121" y="9369"/>
                </a:lnTo>
                <a:lnTo>
                  <a:pt x="0" y="9369"/>
                </a:lnTo>
                <a:lnTo>
                  <a:pt x="0" y="0"/>
                </a:lnTo>
                <a:close/>
              </a:path>
            </a:pathLst>
          </a:custGeom>
          <a:solidFill>
            <a:srgbClr val="6D7275">
              <a:alpha val="30196"/>
            </a:srgbClr>
          </a:solidFill>
          <a:ln/>
        </p:spPr>
      </p:sp>
      <p:sp>
        <p:nvSpPr>
          <p:cNvPr id="49" name="Text 46"/>
          <p:cNvSpPr/>
          <p:nvPr/>
        </p:nvSpPr>
        <p:spPr>
          <a:xfrm>
            <a:off x="7877368" y="6483365"/>
            <a:ext cx="960369" cy="2810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 mIoU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10443426" y="6436666"/>
            <a:ext cx="1054063" cy="374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13" b="1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0.5539</a:t>
            </a:r>
            <a:endParaRPr lang="en-US" sz="1600" dirty="0"/>
          </a:p>
        </p:txBody>
      </p:sp>
      <p:sp>
        <p:nvSpPr>
          <p:cNvPr id="51" name="Shape 48"/>
          <p:cNvSpPr/>
          <p:nvPr/>
        </p:nvSpPr>
        <p:spPr>
          <a:xfrm>
            <a:off x="11745926" y="4890709"/>
            <a:ext cx="3836791" cy="2138578"/>
          </a:xfrm>
          <a:custGeom>
            <a:avLst/>
            <a:gdLst/>
            <a:ahLst/>
            <a:cxnLst/>
            <a:rect l="l" t="t" r="r" b="b"/>
            <a:pathLst>
              <a:path w="3836791" h="2138578">
                <a:moveTo>
                  <a:pt x="0" y="0"/>
                </a:moveTo>
                <a:lnTo>
                  <a:pt x="3836791" y="0"/>
                </a:lnTo>
                <a:lnTo>
                  <a:pt x="3836791" y="2138578"/>
                </a:lnTo>
                <a:lnTo>
                  <a:pt x="0" y="2138578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 w="20320">
            <a:solidFill>
              <a:srgbClr val="D85D3C"/>
            </a:solidFill>
            <a:prstDash val="solid"/>
          </a:ln>
        </p:spPr>
      </p:sp>
      <p:sp>
        <p:nvSpPr>
          <p:cNvPr id="52" name="Text 49"/>
          <p:cNvSpPr/>
          <p:nvPr/>
        </p:nvSpPr>
        <p:spPr>
          <a:xfrm>
            <a:off x="11942685" y="5110886"/>
            <a:ext cx="995504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Setting B</a:t>
            </a:r>
            <a:endParaRPr lang="en-US" sz="1600" dirty="0"/>
          </a:p>
        </p:txBody>
      </p:sp>
      <p:sp>
        <p:nvSpPr>
          <p:cNvPr id="53" name="Shape 50"/>
          <p:cNvSpPr/>
          <p:nvPr/>
        </p:nvSpPr>
        <p:spPr>
          <a:xfrm>
            <a:off x="14733903" y="5087463"/>
            <a:ext cx="655862" cy="374778"/>
          </a:xfrm>
          <a:custGeom>
            <a:avLst/>
            <a:gdLst/>
            <a:ahLst/>
            <a:cxnLst/>
            <a:rect l="l" t="t" r="r" b="b"/>
            <a:pathLst>
              <a:path w="655862" h="374778">
                <a:moveTo>
                  <a:pt x="187389" y="0"/>
                </a:moveTo>
                <a:lnTo>
                  <a:pt x="468473" y="0"/>
                </a:lnTo>
                <a:cubicBezTo>
                  <a:pt x="571965" y="0"/>
                  <a:pt x="655862" y="83897"/>
                  <a:pt x="655862" y="187389"/>
                </a:cubicBezTo>
                <a:lnTo>
                  <a:pt x="655862" y="187389"/>
                </a:lnTo>
                <a:cubicBezTo>
                  <a:pt x="655862" y="290881"/>
                  <a:pt x="571965" y="374778"/>
                  <a:pt x="468473" y="374778"/>
                </a:cubicBezTo>
                <a:lnTo>
                  <a:pt x="187389" y="374778"/>
                </a:lnTo>
                <a:cubicBezTo>
                  <a:pt x="83966" y="374778"/>
                  <a:pt x="0" y="290812"/>
                  <a:pt x="0" y="187389"/>
                </a:cubicBezTo>
                <a:lnTo>
                  <a:pt x="0" y="187389"/>
                </a:lnTo>
                <a:cubicBezTo>
                  <a:pt x="0" y="83966"/>
                  <a:pt x="83966" y="0"/>
                  <a:pt x="187389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4" name="Text 51"/>
          <p:cNvSpPr/>
          <p:nvPr/>
        </p:nvSpPr>
        <p:spPr>
          <a:xfrm>
            <a:off x="14733903" y="5087463"/>
            <a:ext cx="749556" cy="374778"/>
          </a:xfrm>
          <a:prstGeom prst="rect">
            <a:avLst/>
          </a:prstGeom>
          <a:noFill/>
          <a:ln/>
        </p:spPr>
        <p:txBody>
          <a:bodyPr wrap="square" lIns="140542" tIns="46847" rIns="140542" bIns="46847" rtlCol="0" anchor="ctr"/>
          <a:lstStyle/>
          <a:p>
            <a:pPr>
              <a:lnSpc>
                <a:spcPct val="130000"/>
              </a:lnSpc>
            </a:pPr>
            <a:r>
              <a:rPr lang="en-US" sz="1476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最优</a:t>
            </a:r>
            <a:endParaRPr lang="en-US" sz="1600" dirty="0"/>
          </a:p>
        </p:txBody>
      </p:sp>
      <p:sp>
        <p:nvSpPr>
          <p:cNvPr id="55" name="Text 52"/>
          <p:cNvSpPr/>
          <p:nvPr/>
        </p:nvSpPr>
        <p:spPr>
          <a:xfrm>
            <a:off x="11942685" y="5579359"/>
            <a:ext cx="995504" cy="2810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batch_size</a:t>
            </a:r>
            <a:endParaRPr lang="en-US" sz="1600" dirty="0"/>
          </a:p>
        </p:txBody>
      </p:sp>
      <p:sp>
        <p:nvSpPr>
          <p:cNvPr id="56" name="Text 53"/>
          <p:cNvSpPr/>
          <p:nvPr/>
        </p:nvSpPr>
        <p:spPr>
          <a:xfrm>
            <a:off x="15266206" y="5555935"/>
            <a:ext cx="234236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57" name="Text 54"/>
          <p:cNvSpPr/>
          <p:nvPr/>
        </p:nvSpPr>
        <p:spPr>
          <a:xfrm>
            <a:off x="11942685" y="5954137"/>
            <a:ext cx="1218029" cy="2810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learning_rate</a:t>
            </a:r>
            <a:endParaRPr lang="en-US" sz="1600" dirty="0"/>
          </a:p>
        </p:txBody>
      </p:sp>
      <p:sp>
        <p:nvSpPr>
          <p:cNvPr id="58" name="Text 55"/>
          <p:cNvSpPr/>
          <p:nvPr/>
        </p:nvSpPr>
        <p:spPr>
          <a:xfrm>
            <a:off x="14987025" y="5930714"/>
            <a:ext cx="503608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0.01</a:t>
            </a:r>
            <a:endParaRPr lang="en-US" sz="1600" dirty="0"/>
          </a:p>
        </p:txBody>
      </p:sp>
      <p:sp>
        <p:nvSpPr>
          <p:cNvPr id="59" name="Shape 56"/>
          <p:cNvSpPr/>
          <p:nvPr/>
        </p:nvSpPr>
        <p:spPr>
          <a:xfrm>
            <a:off x="11942685" y="6357024"/>
            <a:ext cx="3443274" cy="9369"/>
          </a:xfrm>
          <a:custGeom>
            <a:avLst/>
            <a:gdLst/>
            <a:ahLst/>
            <a:cxnLst/>
            <a:rect l="l" t="t" r="r" b="b"/>
            <a:pathLst>
              <a:path w="3443274" h="9369">
                <a:moveTo>
                  <a:pt x="0" y="0"/>
                </a:moveTo>
                <a:lnTo>
                  <a:pt x="3443274" y="0"/>
                </a:lnTo>
                <a:lnTo>
                  <a:pt x="3443274" y="9369"/>
                </a:lnTo>
                <a:lnTo>
                  <a:pt x="0" y="9369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30196"/>
            </a:srgbClr>
          </a:solidFill>
          <a:ln/>
        </p:spPr>
      </p:sp>
      <p:sp>
        <p:nvSpPr>
          <p:cNvPr id="60" name="Text 57"/>
          <p:cNvSpPr/>
          <p:nvPr/>
        </p:nvSpPr>
        <p:spPr>
          <a:xfrm>
            <a:off x="11942685" y="6502105"/>
            <a:ext cx="960369" cy="2810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6" dirty="0">
                <a:solidFill>
                  <a:srgbClr val="E5E7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 mIoU</a:t>
            </a:r>
            <a:endParaRPr lang="en-US" sz="1600" dirty="0"/>
          </a:p>
        </p:txBody>
      </p:sp>
      <p:sp>
        <p:nvSpPr>
          <p:cNvPr id="61" name="Text 58"/>
          <p:cNvSpPr/>
          <p:nvPr/>
        </p:nvSpPr>
        <p:spPr>
          <a:xfrm>
            <a:off x="14493079" y="6455406"/>
            <a:ext cx="1042352" cy="374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13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0.7535</a:t>
            </a:r>
            <a:endParaRPr lang="en-US" sz="1600" dirty="0"/>
          </a:p>
        </p:txBody>
      </p:sp>
      <p:sp>
        <p:nvSpPr>
          <p:cNvPr id="62" name="Shape 59"/>
          <p:cNvSpPr/>
          <p:nvPr/>
        </p:nvSpPr>
        <p:spPr>
          <a:xfrm>
            <a:off x="7497904" y="7167297"/>
            <a:ext cx="8289623" cy="1635878"/>
          </a:xfrm>
          <a:custGeom>
            <a:avLst/>
            <a:gdLst/>
            <a:ahLst/>
            <a:cxnLst/>
            <a:rect l="l" t="t" r="r" b="b"/>
            <a:pathLst>
              <a:path w="8289623" h="1719295">
                <a:moveTo>
                  <a:pt x="0" y="0"/>
                </a:moveTo>
                <a:lnTo>
                  <a:pt x="8289623" y="0"/>
                </a:lnTo>
                <a:lnTo>
                  <a:pt x="8289623" y="1719295"/>
                </a:lnTo>
                <a:lnTo>
                  <a:pt x="0" y="1719295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63" name="Shape 60"/>
          <p:cNvSpPr/>
          <p:nvPr/>
        </p:nvSpPr>
        <p:spPr>
          <a:xfrm>
            <a:off x="7695834" y="7406220"/>
            <a:ext cx="210813" cy="281084"/>
          </a:xfrm>
          <a:custGeom>
            <a:avLst/>
            <a:gdLst/>
            <a:ahLst/>
            <a:cxnLst/>
            <a:rect l="l" t="t" r="r" b="b"/>
            <a:pathLst>
              <a:path w="210813" h="281084">
                <a:moveTo>
                  <a:pt x="160800" y="210813"/>
                </a:moveTo>
                <a:cubicBezTo>
                  <a:pt x="164807" y="198570"/>
                  <a:pt x="172822" y="187481"/>
                  <a:pt x="181881" y="177928"/>
                </a:cubicBezTo>
                <a:cubicBezTo>
                  <a:pt x="199833" y="159043"/>
                  <a:pt x="210813" y="133515"/>
                  <a:pt x="210813" y="105406"/>
                </a:cubicBezTo>
                <a:cubicBezTo>
                  <a:pt x="210813" y="47213"/>
                  <a:pt x="163599" y="0"/>
                  <a:pt x="105406" y="0"/>
                </a:cubicBezTo>
                <a:cubicBezTo>
                  <a:pt x="47213" y="0"/>
                  <a:pt x="0" y="47213"/>
                  <a:pt x="0" y="105406"/>
                </a:cubicBezTo>
                <a:cubicBezTo>
                  <a:pt x="0" y="133515"/>
                  <a:pt x="10980" y="159043"/>
                  <a:pt x="28932" y="177928"/>
                </a:cubicBezTo>
                <a:cubicBezTo>
                  <a:pt x="37990" y="187481"/>
                  <a:pt x="46060" y="198570"/>
                  <a:pt x="50013" y="210813"/>
                </a:cubicBezTo>
                <a:lnTo>
                  <a:pt x="160745" y="210813"/>
                </a:lnTo>
                <a:close/>
                <a:moveTo>
                  <a:pt x="158110" y="237164"/>
                </a:moveTo>
                <a:lnTo>
                  <a:pt x="52703" y="237164"/>
                </a:lnTo>
                <a:lnTo>
                  <a:pt x="52703" y="245948"/>
                </a:lnTo>
                <a:cubicBezTo>
                  <a:pt x="52703" y="270214"/>
                  <a:pt x="72357" y="289867"/>
                  <a:pt x="96622" y="289867"/>
                </a:cubicBezTo>
                <a:lnTo>
                  <a:pt x="114190" y="289867"/>
                </a:lnTo>
                <a:cubicBezTo>
                  <a:pt x="138456" y="289867"/>
                  <a:pt x="158110" y="270214"/>
                  <a:pt x="158110" y="245948"/>
                </a:cubicBezTo>
                <a:lnTo>
                  <a:pt x="158110" y="237164"/>
                </a:lnTo>
                <a:close/>
                <a:moveTo>
                  <a:pt x="101014" y="61487"/>
                </a:moveTo>
                <a:cubicBezTo>
                  <a:pt x="79165" y="61487"/>
                  <a:pt x="61487" y="79165"/>
                  <a:pt x="61487" y="101014"/>
                </a:cubicBezTo>
                <a:cubicBezTo>
                  <a:pt x="61487" y="108316"/>
                  <a:pt x="55613" y="114190"/>
                  <a:pt x="48311" y="114190"/>
                </a:cubicBezTo>
                <a:cubicBezTo>
                  <a:pt x="41010" y="114190"/>
                  <a:pt x="35135" y="108316"/>
                  <a:pt x="35135" y="101014"/>
                </a:cubicBezTo>
                <a:cubicBezTo>
                  <a:pt x="35135" y="64616"/>
                  <a:pt x="64616" y="35135"/>
                  <a:pt x="101014" y="35135"/>
                </a:cubicBezTo>
                <a:cubicBezTo>
                  <a:pt x="108316" y="35135"/>
                  <a:pt x="114190" y="41010"/>
                  <a:pt x="114190" y="48311"/>
                </a:cubicBezTo>
                <a:cubicBezTo>
                  <a:pt x="114190" y="55613"/>
                  <a:pt x="108316" y="61487"/>
                  <a:pt x="101014" y="61487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4" name="Text 61"/>
          <p:cNvSpPr/>
          <p:nvPr/>
        </p:nvSpPr>
        <p:spPr>
          <a:xfrm>
            <a:off x="8049238" y="7359373"/>
            <a:ext cx="7647816" cy="3279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60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关键发现</a:t>
            </a:r>
            <a:endParaRPr lang="en-US" sz="1600" dirty="0"/>
          </a:p>
        </p:txBody>
      </p:sp>
      <p:sp>
        <p:nvSpPr>
          <p:cNvPr id="65" name="Text 62"/>
          <p:cNvSpPr/>
          <p:nvPr/>
        </p:nvSpPr>
        <p:spPr>
          <a:xfrm>
            <a:off x="8049238" y="7780998"/>
            <a:ext cx="7636104" cy="913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76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较小的batch size（4）相比大batch size（8）在CamVid数据集上表现更优，</a:t>
            </a:r>
            <a:r>
              <a:rPr lang="en-US" sz="1476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mIoU提升36%</a:t>
            </a:r>
            <a:r>
              <a:rPr lang="en-US" sz="1476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。这表明在小规模数据集上，</a:t>
            </a:r>
            <a:r>
              <a:rPr lang="en-US" sz="1476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梯度噪声的积极作用</a:t>
            </a:r>
            <a:r>
              <a:rPr lang="en-US" sz="1476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可能超过批次归一化的优势，有助于模型逃离局部最优。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9769" y="429769"/>
            <a:ext cx="64465" cy="429769"/>
          </a:xfrm>
          <a:custGeom>
            <a:avLst/>
            <a:gdLst/>
            <a:ahLst/>
            <a:cxnLst/>
            <a:rect l="l" t="t" r="r" b="b"/>
            <a:pathLst>
              <a:path w="64465" h="429769">
                <a:moveTo>
                  <a:pt x="0" y="0"/>
                </a:moveTo>
                <a:lnTo>
                  <a:pt x="64465" y="0"/>
                </a:lnTo>
                <a:lnTo>
                  <a:pt x="64465" y="429769"/>
                </a:lnTo>
                <a:lnTo>
                  <a:pt x="0" y="429769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Text 1"/>
          <p:cNvSpPr/>
          <p:nvPr/>
        </p:nvSpPr>
        <p:spPr>
          <a:xfrm>
            <a:off x="623165" y="429769"/>
            <a:ext cx="8724304" cy="4297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046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定量结果：ResNet-50与ResNet-18 backbone对比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34066" y="1121696"/>
            <a:ext cx="15383570" cy="6261730"/>
          </a:xfrm>
          <a:custGeom>
            <a:avLst/>
            <a:gdLst/>
            <a:ahLst/>
            <a:cxnLst/>
            <a:rect l="l" t="t" r="r" b="b"/>
            <a:pathLst>
              <a:path w="15383570" h="6261730">
                <a:moveTo>
                  <a:pt x="0" y="0"/>
                </a:moveTo>
                <a:lnTo>
                  <a:pt x="15383570" y="0"/>
                </a:lnTo>
                <a:lnTo>
                  <a:pt x="15383570" y="6261730"/>
                </a:lnTo>
                <a:lnTo>
                  <a:pt x="0" y="6261730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85481" y="1383717"/>
            <a:ext cx="257861" cy="257861"/>
          </a:xfrm>
          <a:custGeom>
            <a:avLst/>
            <a:gdLst/>
            <a:ahLst/>
            <a:cxnLst/>
            <a:rect l="l" t="t" r="r" b="b"/>
            <a:pathLst>
              <a:path w="257861" h="257861">
                <a:moveTo>
                  <a:pt x="16116" y="16116"/>
                </a:moveTo>
                <a:cubicBezTo>
                  <a:pt x="25031" y="16116"/>
                  <a:pt x="32233" y="23318"/>
                  <a:pt x="32233" y="32233"/>
                </a:cubicBezTo>
                <a:lnTo>
                  <a:pt x="32233" y="201454"/>
                </a:lnTo>
                <a:cubicBezTo>
                  <a:pt x="32233" y="205886"/>
                  <a:pt x="35859" y="209512"/>
                  <a:pt x="40291" y="209512"/>
                </a:cubicBezTo>
                <a:lnTo>
                  <a:pt x="241745" y="209512"/>
                </a:lnTo>
                <a:cubicBezTo>
                  <a:pt x="250659" y="209512"/>
                  <a:pt x="257861" y="216714"/>
                  <a:pt x="257861" y="225629"/>
                </a:cubicBezTo>
                <a:cubicBezTo>
                  <a:pt x="257861" y="234543"/>
                  <a:pt x="250659" y="241745"/>
                  <a:pt x="241745" y="241745"/>
                </a:cubicBezTo>
                <a:lnTo>
                  <a:pt x="40291" y="241745"/>
                </a:lnTo>
                <a:cubicBezTo>
                  <a:pt x="18030" y="241745"/>
                  <a:pt x="0" y="223715"/>
                  <a:pt x="0" y="201454"/>
                </a:cubicBezTo>
                <a:lnTo>
                  <a:pt x="0" y="32233"/>
                </a:lnTo>
                <a:cubicBezTo>
                  <a:pt x="0" y="23318"/>
                  <a:pt x="7202" y="16116"/>
                  <a:pt x="16116" y="16116"/>
                </a:cubicBezTo>
                <a:close/>
                <a:moveTo>
                  <a:pt x="64465" y="48349"/>
                </a:moveTo>
                <a:cubicBezTo>
                  <a:pt x="64465" y="39435"/>
                  <a:pt x="71667" y="32233"/>
                  <a:pt x="80582" y="32233"/>
                </a:cubicBezTo>
                <a:lnTo>
                  <a:pt x="177280" y="32233"/>
                </a:lnTo>
                <a:cubicBezTo>
                  <a:pt x="186194" y="32233"/>
                  <a:pt x="193396" y="39435"/>
                  <a:pt x="193396" y="48349"/>
                </a:cubicBezTo>
                <a:cubicBezTo>
                  <a:pt x="193396" y="57263"/>
                  <a:pt x="186194" y="64465"/>
                  <a:pt x="177280" y="64465"/>
                </a:cubicBezTo>
                <a:lnTo>
                  <a:pt x="80582" y="64465"/>
                </a:lnTo>
                <a:cubicBezTo>
                  <a:pt x="71667" y="64465"/>
                  <a:pt x="64465" y="57263"/>
                  <a:pt x="64465" y="48349"/>
                </a:cubicBezTo>
                <a:close/>
                <a:moveTo>
                  <a:pt x="80582" y="88640"/>
                </a:moveTo>
                <a:lnTo>
                  <a:pt x="145047" y="88640"/>
                </a:lnTo>
                <a:cubicBezTo>
                  <a:pt x="153961" y="88640"/>
                  <a:pt x="161163" y="95842"/>
                  <a:pt x="161163" y="104756"/>
                </a:cubicBezTo>
                <a:cubicBezTo>
                  <a:pt x="161163" y="113670"/>
                  <a:pt x="153961" y="120872"/>
                  <a:pt x="145047" y="120872"/>
                </a:cubicBezTo>
                <a:lnTo>
                  <a:pt x="80582" y="120872"/>
                </a:lnTo>
                <a:cubicBezTo>
                  <a:pt x="71667" y="120872"/>
                  <a:pt x="64465" y="113670"/>
                  <a:pt x="64465" y="104756"/>
                </a:cubicBezTo>
                <a:cubicBezTo>
                  <a:pt x="64465" y="95842"/>
                  <a:pt x="71667" y="88640"/>
                  <a:pt x="80582" y="88640"/>
                </a:cubicBezTo>
                <a:close/>
                <a:moveTo>
                  <a:pt x="80582" y="145047"/>
                </a:moveTo>
                <a:lnTo>
                  <a:pt x="209512" y="145047"/>
                </a:lnTo>
                <a:cubicBezTo>
                  <a:pt x="218427" y="145047"/>
                  <a:pt x="225629" y="152249"/>
                  <a:pt x="225629" y="161163"/>
                </a:cubicBezTo>
                <a:cubicBezTo>
                  <a:pt x="225629" y="170078"/>
                  <a:pt x="218427" y="177280"/>
                  <a:pt x="209512" y="177280"/>
                </a:cubicBezTo>
                <a:lnTo>
                  <a:pt x="80582" y="177280"/>
                </a:lnTo>
                <a:cubicBezTo>
                  <a:pt x="71667" y="177280"/>
                  <a:pt x="64465" y="170078"/>
                  <a:pt x="64465" y="161163"/>
                </a:cubicBezTo>
                <a:cubicBezTo>
                  <a:pt x="64465" y="152249"/>
                  <a:pt x="71667" y="145047"/>
                  <a:pt x="80582" y="145047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" name="Text 4"/>
          <p:cNvSpPr/>
          <p:nvPr/>
        </p:nvSpPr>
        <p:spPr>
          <a:xfrm>
            <a:off x="1104506" y="1340876"/>
            <a:ext cx="1676098" cy="34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30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模型性能对比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53248" y="1856462"/>
            <a:ext cx="14945206" cy="2707543"/>
          </a:xfrm>
          <a:custGeom>
            <a:avLst/>
            <a:gdLst/>
            <a:ahLst/>
            <a:cxnLst/>
            <a:rect l="l" t="t" r="r" b="b"/>
            <a:pathLst>
              <a:path w="14945206" h="2707543">
                <a:moveTo>
                  <a:pt x="0" y="0"/>
                </a:moveTo>
                <a:lnTo>
                  <a:pt x="14945206" y="0"/>
                </a:lnTo>
                <a:lnTo>
                  <a:pt x="14945206" y="2707543"/>
                </a:lnTo>
                <a:lnTo>
                  <a:pt x="0" y="2707543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pic>
        <p:nvPicPr>
          <p:cNvPr id="8" name="Image 0" descr="https://kimi-img.moonshot.cn/pub/slides/26-01-03-15:57:52-d5cco03foslgrskg5t70.png"/>
          <p:cNvPicPr>
            <a:picLocks noChangeAspect="1"/>
          </p:cNvPicPr>
          <p:nvPr/>
        </p:nvPicPr>
        <p:blipFill>
          <a:blip r:embed="rId3"/>
          <a:srcRect t="18" b="18"/>
          <a:stretch/>
        </p:blipFill>
        <p:spPr>
          <a:xfrm>
            <a:off x="825156" y="2028370"/>
            <a:ext cx="12097988" cy="2363728"/>
          </a:xfrm>
          <a:prstGeom prst="roundRect">
            <a:avLst>
              <a:gd name="adj" fmla="val 0"/>
            </a:avLst>
          </a:prstGeom>
        </p:spPr>
      </p:pic>
      <p:sp>
        <p:nvSpPr>
          <p:cNvPr id="9" name="Shape 6"/>
          <p:cNvSpPr/>
          <p:nvPr/>
        </p:nvSpPr>
        <p:spPr>
          <a:xfrm>
            <a:off x="653248" y="4735912"/>
            <a:ext cx="7392021" cy="2428193"/>
          </a:xfrm>
          <a:custGeom>
            <a:avLst/>
            <a:gdLst/>
            <a:ahLst/>
            <a:cxnLst/>
            <a:rect l="l" t="t" r="r" b="b"/>
            <a:pathLst>
              <a:path w="7392021" h="2428193">
                <a:moveTo>
                  <a:pt x="0" y="0"/>
                </a:moveTo>
                <a:lnTo>
                  <a:pt x="7392021" y="0"/>
                </a:lnTo>
                <a:lnTo>
                  <a:pt x="7392021" y="2428193"/>
                </a:lnTo>
                <a:lnTo>
                  <a:pt x="0" y="2428193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0" name="Text 7"/>
          <p:cNvSpPr/>
          <p:nvPr/>
        </p:nvSpPr>
        <p:spPr>
          <a:xfrm>
            <a:off x="825156" y="4929308"/>
            <a:ext cx="1450469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92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ResNet-50 组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622198" y="4907820"/>
            <a:ext cx="1246329" cy="343815"/>
          </a:xfrm>
          <a:custGeom>
            <a:avLst/>
            <a:gdLst/>
            <a:ahLst/>
            <a:cxnLst/>
            <a:rect l="l" t="t" r="r" b="b"/>
            <a:pathLst>
              <a:path w="1246329" h="343815">
                <a:moveTo>
                  <a:pt x="171907" y="0"/>
                </a:moveTo>
                <a:lnTo>
                  <a:pt x="1074422" y="0"/>
                </a:lnTo>
                <a:cubicBezTo>
                  <a:pt x="1169364" y="0"/>
                  <a:pt x="1246329" y="76966"/>
                  <a:pt x="1246329" y="171907"/>
                </a:cubicBezTo>
                <a:lnTo>
                  <a:pt x="1246329" y="171907"/>
                </a:lnTo>
                <a:cubicBezTo>
                  <a:pt x="1246329" y="266849"/>
                  <a:pt x="1169364" y="343815"/>
                  <a:pt x="1074422" y="343815"/>
                </a:cubicBezTo>
                <a:lnTo>
                  <a:pt x="171907" y="343815"/>
                </a:lnTo>
                <a:cubicBezTo>
                  <a:pt x="77029" y="343815"/>
                  <a:pt x="0" y="266786"/>
                  <a:pt x="0" y="171907"/>
                </a:cubicBezTo>
                <a:lnTo>
                  <a:pt x="0" y="171907"/>
                </a:lnTo>
                <a:cubicBezTo>
                  <a:pt x="0" y="77029"/>
                  <a:pt x="77029" y="0"/>
                  <a:pt x="171907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2" name="Text 9"/>
          <p:cNvSpPr/>
          <p:nvPr/>
        </p:nvSpPr>
        <p:spPr>
          <a:xfrm>
            <a:off x="6622198" y="4907820"/>
            <a:ext cx="1332283" cy="343815"/>
          </a:xfrm>
          <a:prstGeom prst="rect">
            <a:avLst/>
          </a:prstGeom>
          <a:noFill/>
          <a:ln/>
        </p:spPr>
        <p:txBody>
          <a:bodyPr wrap="square" lIns="128931" tIns="42977" rIns="128931" bIns="42977" rtlCol="0" anchor="ctr"/>
          <a:lstStyle/>
          <a:p>
            <a:pPr>
              <a:lnSpc>
                <a:spcPct val="120000"/>
              </a:lnSpc>
            </a:pPr>
            <a:r>
              <a:rPr lang="en-US" sz="135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强 backbone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25156" y="5380565"/>
            <a:ext cx="7048206" cy="472746"/>
          </a:xfrm>
          <a:custGeom>
            <a:avLst/>
            <a:gdLst/>
            <a:ahLst/>
            <a:cxnLst/>
            <a:rect l="l" t="t" r="r" b="b"/>
            <a:pathLst>
              <a:path w="7048206" h="472746">
                <a:moveTo>
                  <a:pt x="0" y="0"/>
                </a:moveTo>
                <a:lnTo>
                  <a:pt x="7048206" y="0"/>
                </a:lnTo>
                <a:lnTo>
                  <a:pt x="7048206" y="472746"/>
                </a:lnTo>
                <a:lnTo>
                  <a:pt x="0" y="472746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932598" y="5530984"/>
            <a:ext cx="171907" cy="171907"/>
          </a:xfrm>
          <a:custGeom>
            <a:avLst/>
            <a:gdLst/>
            <a:ahLst/>
            <a:cxnLst/>
            <a:rect l="l" t="t" r="r" b="b"/>
            <a:pathLst>
              <a:path w="171907" h="171907">
                <a:moveTo>
                  <a:pt x="75310" y="-839"/>
                </a:moveTo>
                <a:cubicBezTo>
                  <a:pt x="81958" y="-4667"/>
                  <a:pt x="90151" y="-4667"/>
                  <a:pt x="96799" y="-839"/>
                </a:cubicBezTo>
                <a:lnTo>
                  <a:pt x="155858" y="33240"/>
                </a:lnTo>
                <a:cubicBezTo>
                  <a:pt x="162506" y="37068"/>
                  <a:pt x="166603" y="44186"/>
                  <a:pt x="166603" y="51841"/>
                </a:cubicBezTo>
                <a:lnTo>
                  <a:pt x="166603" y="119999"/>
                </a:lnTo>
                <a:cubicBezTo>
                  <a:pt x="166603" y="127688"/>
                  <a:pt x="162506" y="134773"/>
                  <a:pt x="155858" y="138600"/>
                </a:cubicBezTo>
                <a:lnTo>
                  <a:pt x="96799" y="172747"/>
                </a:lnTo>
                <a:cubicBezTo>
                  <a:pt x="90151" y="176574"/>
                  <a:pt x="81958" y="176574"/>
                  <a:pt x="75310" y="172747"/>
                </a:cubicBezTo>
                <a:lnTo>
                  <a:pt x="16284" y="138668"/>
                </a:lnTo>
                <a:cubicBezTo>
                  <a:pt x="9636" y="134840"/>
                  <a:pt x="5540" y="127722"/>
                  <a:pt x="5540" y="120067"/>
                </a:cubicBezTo>
                <a:lnTo>
                  <a:pt x="5540" y="51908"/>
                </a:lnTo>
                <a:cubicBezTo>
                  <a:pt x="5540" y="44219"/>
                  <a:pt x="9636" y="37135"/>
                  <a:pt x="16284" y="33307"/>
                </a:cubicBezTo>
                <a:lnTo>
                  <a:pt x="75310" y="-839"/>
                </a:lnTo>
                <a:close/>
                <a:moveTo>
                  <a:pt x="145081" y="120033"/>
                </a:moveTo>
                <a:lnTo>
                  <a:pt x="145081" y="64264"/>
                </a:lnTo>
                <a:lnTo>
                  <a:pt x="96799" y="92132"/>
                </a:lnTo>
                <a:lnTo>
                  <a:pt x="96799" y="147901"/>
                </a:lnTo>
                <a:lnTo>
                  <a:pt x="145081" y="120033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5" name="Text 12"/>
          <p:cNvSpPr/>
          <p:nvPr/>
        </p:nvSpPr>
        <p:spPr>
          <a:xfrm>
            <a:off x="1211948" y="5488007"/>
            <a:ext cx="687630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PSPNet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168676" y="5466519"/>
            <a:ext cx="709118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0.7534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25156" y="5939265"/>
            <a:ext cx="7048206" cy="472746"/>
          </a:xfrm>
          <a:custGeom>
            <a:avLst/>
            <a:gdLst/>
            <a:ahLst/>
            <a:cxnLst/>
            <a:rect l="l" t="t" r="r" b="b"/>
            <a:pathLst>
              <a:path w="7048206" h="472746">
                <a:moveTo>
                  <a:pt x="0" y="0"/>
                </a:moveTo>
                <a:lnTo>
                  <a:pt x="7048206" y="0"/>
                </a:lnTo>
                <a:lnTo>
                  <a:pt x="7048206" y="472746"/>
                </a:lnTo>
                <a:lnTo>
                  <a:pt x="0" y="472746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932598" y="6089684"/>
            <a:ext cx="171907" cy="171907"/>
          </a:xfrm>
          <a:custGeom>
            <a:avLst/>
            <a:gdLst/>
            <a:ahLst/>
            <a:cxnLst/>
            <a:rect l="l" t="t" r="r" b="b"/>
            <a:pathLst>
              <a:path w="171907" h="171907">
                <a:moveTo>
                  <a:pt x="78063" y="1746"/>
                </a:moveTo>
                <a:cubicBezTo>
                  <a:pt x="83066" y="-571"/>
                  <a:pt x="88841" y="-571"/>
                  <a:pt x="93844" y="1746"/>
                </a:cubicBezTo>
                <a:lnTo>
                  <a:pt x="167240" y="35657"/>
                </a:lnTo>
                <a:cubicBezTo>
                  <a:pt x="170094" y="36967"/>
                  <a:pt x="171907" y="39821"/>
                  <a:pt x="171907" y="42977"/>
                </a:cubicBezTo>
                <a:cubicBezTo>
                  <a:pt x="171907" y="46133"/>
                  <a:pt x="170094" y="48987"/>
                  <a:pt x="167240" y="50296"/>
                </a:cubicBezTo>
                <a:lnTo>
                  <a:pt x="93844" y="84208"/>
                </a:lnTo>
                <a:cubicBezTo>
                  <a:pt x="88841" y="86525"/>
                  <a:pt x="83066" y="86525"/>
                  <a:pt x="78063" y="84208"/>
                </a:cubicBezTo>
                <a:lnTo>
                  <a:pt x="4667" y="50296"/>
                </a:lnTo>
                <a:cubicBezTo>
                  <a:pt x="1813" y="48953"/>
                  <a:pt x="0" y="46099"/>
                  <a:pt x="0" y="42977"/>
                </a:cubicBezTo>
                <a:cubicBezTo>
                  <a:pt x="0" y="39854"/>
                  <a:pt x="1813" y="36967"/>
                  <a:pt x="4667" y="35657"/>
                </a:cubicBezTo>
                <a:lnTo>
                  <a:pt x="78063" y="1746"/>
                </a:lnTo>
                <a:close/>
                <a:moveTo>
                  <a:pt x="16150" y="73329"/>
                </a:moveTo>
                <a:lnTo>
                  <a:pt x="71315" y="98813"/>
                </a:lnTo>
                <a:cubicBezTo>
                  <a:pt x="80615" y="103111"/>
                  <a:pt x="91326" y="103111"/>
                  <a:pt x="100626" y="98813"/>
                </a:cubicBezTo>
                <a:lnTo>
                  <a:pt x="155791" y="73329"/>
                </a:lnTo>
                <a:lnTo>
                  <a:pt x="167240" y="78634"/>
                </a:lnTo>
                <a:cubicBezTo>
                  <a:pt x="170094" y="79944"/>
                  <a:pt x="171907" y="82798"/>
                  <a:pt x="171907" y="85954"/>
                </a:cubicBezTo>
                <a:cubicBezTo>
                  <a:pt x="171907" y="89110"/>
                  <a:pt x="170094" y="91964"/>
                  <a:pt x="167240" y="93273"/>
                </a:cubicBezTo>
                <a:lnTo>
                  <a:pt x="93844" y="127185"/>
                </a:lnTo>
                <a:cubicBezTo>
                  <a:pt x="88841" y="129501"/>
                  <a:pt x="83066" y="129501"/>
                  <a:pt x="78063" y="127185"/>
                </a:cubicBezTo>
                <a:lnTo>
                  <a:pt x="4667" y="93273"/>
                </a:lnTo>
                <a:cubicBezTo>
                  <a:pt x="1813" y="91930"/>
                  <a:pt x="0" y="89076"/>
                  <a:pt x="0" y="85954"/>
                </a:cubicBezTo>
                <a:cubicBezTo>
                  <a:pt x="0" y="82831"/>
                  <a:pt x="1813" y="79944"/>
                  <a:pt x="4667" y="78634"/>
                </a:cubicBezTo>
                <a:lnTo>
                  <a:pt x="16116" y="73329"/>
                </a:lnTo>
                <a:close/>
                <a:moveTo>
                  <a:pt x="4667" y="121611"/>
                </a:moveTo>
                <a:lnTo>
                  <a:pt x="16116" y="116306"/>
                </a:lnTo>
                <a:lnTo>
                  <a:pt x="71281" y="141790"/>
                </a:lnTo>
                <a:cubicBezTo>
                  <a:pt x="80582" y="146088"/>
                  <a:pt x="91292" y="146088"/>
                  <a:pt x="100593" y="141790"/>
                </a:cubicBezTo>
                <a:lnTo>
                  <a:pt x="155758" y="116306"/>
                </a:lnTo>
                <a:lnTo>
                  <a:pt x="167207" y="121611"/>
                </a:lnTo>
                <a:cubicBezTo>
                  <a:pt x="170061" y="122921"/>
                  <a:pt x="171874" y="125774"/>
                  <a:pt x="171874" y="128931"/>
                </a:cubicBezTo>
                <a:cubicBezTo>
                  <a:pt x="171874" y="132087"/>
                  <a:pt x="170061" y="134941"/>
                  <a:pt x="167207" y="136250"/>
                </a:cubicBezTo>
                <a:lnTo>
                  <a:pt x="93810" y="170162"/>
                </a:lnTo>
                <a:cubicBezTo>
                  <a:pt x="88808" y="172478"/>
                  <a:pt x="83033" y="172478"/>
                  <a:pt x="78030" y="170162"/>
                </a:cubicBezTo>
                <a:lnTo>
                  <a:pt x="4667" y="136250"/>
                </a:lnTo>
                <a:cubicBezTo>
                  <a:pt x="1813" y="134907"/>
                  <a:pt x="0" y="132053"/>
                  <a:pt x="0" y="128931"/>
                </a:cubicBezTo>
                <a:cubicBezTo>
                  <a:pt x="0" y="125808"/>
                  <a:pt x="1813" y="122921"/>
                  <a:pt x="4667" y="121611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9" name="Text 16"/>
          <p:cNvSpPr/>
          <p:nvPr/>
        </p:nvSpPr>
        <p:spPr>
          <a:xfrm>
            <a:off x="1211948" y="6046707"/>
            <a:ext cx="429769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FCN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166527" y="6025218"/>
            <a:ext cx="709118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0.7535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829454" y="6502262"/>
            <a:ext cx="7035313" cy="481341"/>
          </a:xfrm>
          <a:custGeom>
            <a:avLst/>
            <a:gdLst/>
            <a:ahLst/>
            <a:cxnLst/>
            <a:rect l="l" t="t" r="r" b="b"/>
            <a:pathLst>
              <a:path w="7035313" h="481341">
                <a:moveTo>
                  <a:pt x="0" y="0"/>
                </a:moveTo>
                <a:lnTo>
                  <a:pt x="7035313" y="0"/>
                </a:lnTo>
                <a:lnTo>
                  <a:pt x="7035313" y="481341"/>
                </a:lnTo>
                <a:lnTo>
                  <a:pt x="0" y="481341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20000"/>
            </a:srgbClr>
          </a:solidFill>
          <a:ln w="10160">
            <a:solidFill>
              <a:srgbClr val="D85D3C"/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>
            <a:off x="941193" y="6656981"/>
            <a:ext cx="171907" cy="171907"/>
          </a:xfrm>
          <a:custGeom>
            <a:avLst/>
            <a:gdLst/>
            <a:ahLst/>
            <a:cxnLst/>
            <a:rect l="l" t="t" r="r" b="b"/>
            <a:pathLst>
              <a:path w="171907" h="171907">
                <a:moveTo>
                  <a:pt x="0" y="26861"/>
                </a:moveTo>
                <a:cubicBezTo>
                  <a:pt x="0" y="17963"/>
                  <a:pt x="7219" y="10744"/>
                  <a:pt x="16116" y="10744"/>
                </a:cubicBezTo>
                <a:lnTo>
                  <a:pt x="48349" y="10744"/>
                </a:lnTo>
                <a:cubicBezTo>
                  <a:pt x="57247" y="10744"/>
                  <a:pt x="64465" y="17963"/>
                  <a:pt x="64465" y="26861"/>
                </a:cubicBezTo>
                <a:lnTo>
                  <a:pt x="64465" y="32233"/>
                </a:lnTo>
                <a:lnTo>
                  <a:pt x="107442" y="32233"/>
                </a:lnTo>
                <a:lnTo>
                  <a:pt x="107442" y="26861"/>
                </a:lnTo>
                <a:cubicBezTo>
                  <a:pt x="107442" y="17963"/>
                  <a:pt x="114661" y="10744"/>
                  <a:pt x="123558" y="10744"/>
                </a:cubicBezTo>
                <a:lnTo>
                  <a:pt x="155791" y="10744"/>
                </a:lnTo>
                <a:cubicBezTo>
                  <a:pt x="164689" y="10744"/>
                  <a:pt x="171907" y="17963"/>
                  <a:pt x="171907" y="26861"/>
                </a:cubicBezTo>
                <a:lnTo>
                  <a:pt x="171907" y="59093"/>
                </a:lnTo>
                <a:cubicBezTo>
                  <a:pt x="171907" y="67991"/>
                  <a:pt x="164689" y="75210"/>
                  <a:pt x="155791" y="75210"/>
                </a:cubicBezTo>
                <a:lnTo>
                  <a:pt x="123558" y="75210"/>
                </a:lnTo>
                <a:cubicBezTo>
                  <a:pt x="114661" y="75210"/>
                  <a:pt x="107442" y="67991"/>
                  <a:pt x="107442" y="59093"/>
                </a:cubicBezTo>
                <a:lnTo>
                  <a:pt x="107442" y="53721"/>
                </a:lnTo>
                <a:lnTo>
                  <a:pt x="64465" y="53721"/>
                </a:lnTo>
                <a:lnTo>
                  <a:pt x="64465" y="59093"/>
                </a:lnTo>
                <a:cubicBezTo>
                  <a:pt x="64465" y="61544"/>
                  <a:pt x="63895" y="63895"/>
                  <a:pt x="62921" y="65976"/>
                </a:cubicBezTo>
                <a:lnTo>
                  <a:pt x="85954" y="96698"/>
                </a:lnTo>
                <a:lnTo>
                  <a:pt x="112814" y="96698"/>
                </a:lnTo>
                <a:cubicBezTo>
                  <a:pt x="121712" y="96698"/>
                  <a:pt x="128931" y="103917"/>
                  <a:pt x="128931" y="112814"/>
                </a:cubicBezTo>
                <a:lnTo>
                  <a:pt x="128931" y="145047"/>
                </a:lnTo>
                <a:cubicBezTo>
                  <a:pt x="128931" y="153944"/>
                  <a:pt x="121712" y="161163"/>
                  <a:pt x="112814" y="161163"/>
                </a:cubicBezTo>
                <a:lnTo>
                  <a:pt x="80582" y="161163"/>
                </a:lnTo>
                <a:cubicBezTo>
                  <a:pt x="71684" y="161163"/>
                  <a:pt x="64465" y="153944"/>
                  <a:pt x="64465" y="145047"/>
                </a:cubicBezTo>
                <a:lnTo>
                  <a:pt x="64465" y="112814"/>
                </a:lnTo>
                <a:cubicBezTo>
                  <a:pt x="64465" y="110363"/>
                  <a:pt x="65036" y="108013"/>
                  <a:pt x="66010" y="105931"/>
                </a:cubicBezTo>
                <a:lnTo>
                  <a:pt x="42977" y="75210"/>
                </a:lnTo>
                <a:lnTo>
                  <a:pt x="16116" y="75210"/>
                </a:lnTo>
                <a:cubicBezTo>
                  <a:pt x="7219" y="75210"/>
                  <a:pt x="0" y="67991"/>
                  <a:pt x="0" y="59093"/>
                </a:cubicBezTo>
                <a:lnTo>
                  <a:pt x="0" y="26861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3" name="Text 20"/>
          <p:cNvSpPr/>
          <p:nvPr/>
        </p:nvSpPr>
        <p:spPr>
          <a:xfrm>
            <a:off x="1220543" y="6614005"/>
            <a:ext cx="1085166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DeepLabv3+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7151351" y="6592516"/>
            <a:ext cx="719863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0.7603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8213282" y="4735912"/>
            <a:ext cx="7392021" cy="2428193"/>
          </a:xfrm>
          <a:custGeom>
            <a:avLst/>
            <a:gdLst/>
            <a:ahLst/>
            <a:cxnLst/>
            <a:rect l="l" t="t" r="r" b="b"/>
            <a:pathLst>
              <a:path w="7392021" h="2428193">
                <a:moveTo>
                  <a:pt x="0" y="0"/>
                </a:moveTo>
                <a:lnTo>
                  <a:pt x="7392021" y="0"/>
                </a:lnTo>
                <a:lnTo>
                  <a:pt x="7392021" y="2428193"/>
                </a:lnTo>
                <a:lnTo>
                  <a:pt x="0" y="2428193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6" name="Text 23"/>
          <p:cNvSpPr/>
          <p:nvPr/>
        </p:nvSpPr>
        <p:spPr>
          <a:xfrm>
            <a:off x="8385190" y="4929308"/>
            <a:ext cx="1407492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92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ResNet-18 组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14182366" y="4907820"/>
            <a:ext cx="1246329" cy="343815"/>
          </a:xfrm>
          <a:custGeom>
            <a:avLst/>
            <a:gdLst/>
            <a:ahLst/>
            <a:cxnLst/>
            <a:rect l="l" t="t" r="r" b="b"/>
            <a:pathLst>
              <a:path w="1246329" h="343815">
                <a:moveTo>
                  <a:pt x="171907" y="0"/>
                </a:moveTo>
                <a:lnTo>
                  <a:pt x="1074422" y="0"/>
                </a:lnTo>
                <a:cubicBezTo>
                  <a:pt x="1169364" y="0"/>
                  <a:pt x="1246329" y="76966"/>
                  <a:pt x="1246329" y="171907"/>
                </a:cubicBezTo>
                <a:lnTo>
                  <a:pt x="1246329" y="171907"/>
                </a:lnTo>
                <a:cubicBezTo>
                  <a:pt x="1246329" y="266849"/>
                  <a:pt x="1169364" y="343815"/>
                  <a:pt x="1074422" y="343815"/>
                </a:cubicBezTo>
                <a:lnTo>
                  <a:pt x="171907" y="343815"/>
                </a:lnTo>
                <a:cubicBezTo>
                  <a:pt x="77029" y="343815"/>
                  <a:pt x="0" y="266786"/>
                  <a:pt x="0" y="171907"/>
                </a:cubicBezTo>
                <a:lnTo>
                  <a:pt x="0" y="171907"/>
                </a:lnTo>
                <a:cubicBezTo>
                  <a:pt x="0" y="77029"/>
                  <a:pt x="77029" y="0"/>
                  <a:pt x="171907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8" name="Text 25"/>
          <p:cNvSpPr/>
          <p:nvPr/>
        </p:nvSpPr>
        <p:spPr>
          <a:xfrm>
            <a:off x="14182366" y="4907820"/>
            <a:ext cx="1332283" cy="343815"/>
          </a:xfrm>
          <a:prstGeom prst="rect">
            <a:avLst/>
          </a:prstGeom>
          <a:noFill/>
          <a:ln/>
        </p:spPr>
        <p:txBody>
          <a:bodyPr wrap="square" lIns="128931" tIns="42977" rIns="128931" bIns="42977" rtlCol="0" anchor="ctr"/>
          <a:lstStyle/>
          <a:p>
            <a:pPr>
              <a:lnSpc>
                <a:spcPct val="120000"/>
              </a:lnSpc>
            </a:pPr>
            <a:r>
              <a:rPr lang="en-US" sz="135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弱 backbone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8385190" y="5380565"/>
            <a:ext cx="7048206" cy="472746"/>
          </a:xfrm>
          <a:custGeom>
            <a:avLst/>
            <a:gdLst/>
            <a:ahLst/>
            <a:cxnLst/>
            <a:rect l="l" t="t" r="r" b="b"/>
            <a:pathLst>
              <a:path w="7048206" h="472746">
                <a:moveTo>
                  <a:pt x="0" y="0"/>
                </a:moveTo>
                <a:lnTo>
                  <a:pt x="7048206" y="0"/>
                </a:lnTo>
                <a:lnTo>
                  <a:pt x="7048206" y="472746"/>
                </a:lnTo>
                <a:lnTo>
                  <a:pt x="0" y="472746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30" name="Shape 27"/>
          <p:cNvSpPr/>
          <p:nvPr/>
        </p:nvSpPr>
        <p:spPr>
          <a:xfrm>
            <a:off x="8492632" y="5530984"/>
            <a:ext cx="171907" cy="171907"/>
          </a:xfrm>
          <a:custGeom>
            <a:avLst/>
            <a:gdLst/>
            <a:ahLst/>
            <a:cxnLst/>
            <a:rect l="l" t="t" r="r" b="b"/>
            <a:pathLst>
              <a:path w="171907" h="171907">
                <a:moveTo>
                  <a:pt x="75310" y="-839"/>
                </a:moveTo>
                <a:cubicBezTo>
                  <a:pt x="81958" y="-4667"/>
                  <a:pt x="90151" y="-4667"/>
                  <a:pt x="96799" y="-839"/>
                </a:cubicBezTo>
                <a:lnTo>
                  <a:pt x="155858" y="33240"/>
                </a:lnTo>
                <a:cubicBezTo>
                  <a:pt x="162506" y="37068"/>
                  <a:pt x="166603" y="44186"/>
                  <a:pt x="166603" y="51841"/>
                </a:cubicBezTo>
                <a:lnTo>
                  <a:pt x="166603" y="119999"/>
                </a:lnTo>
                <a:cubicBezTo>
                  <a:pt x="166603" y="127688"/>
                  <a:pt x="162506" y="134773"/>
                  <a:pt x="155858" y="138600"/>
                </a:cubicBezTo>
                <a:lnTo>
                  <a:pt x="96799" y="172747"/>
                </a:lnTo>
                <a:cubicBezTo>
                  <a:pt x="90151" y="176574"/>
                  <a:pt x="81958" y="176574"/>
                  <a:pt x="75310" y="172747"/>
                </a:cubicBezTo>
                <a:lnTo>
                  <a:pt x="16284" y="138668"/>
                </a:lnTo>
                <a:cubicBezTo>
                  <a:pt x="9636" y="134840"/>
                  <a:pt x="5540" y="127722"/>
                  <a:pt x="5540" y="120067"/>
                </a:cubicBezTo>
                <a:lnTo>
                  <a:pt x="5540" y="51908"/>
                </a:lnTo>
                <a:cubicBezTo>
                  <a:pt x="5540" y="44219"/>
                  <a:pt x="9636" y="37135"/>
                  <a:pt x="16284" y="33307"/>
                </a:cubicBezTo>
                <a:lnTo>
                  <a:pt x="75310" y="-839"/>
                </a:lnTo>
                <a:close/>
                <a:moveTo>
                  <a:pt x="145081" y="120033"/>
                </a:moveTo>
                <a:lnTo>
                  <a:pt x="145081" y="64264"/>
                </a:lnTo>
                <a:lnTo>
                  <a:pt x="96799" y="92132"/>
                </a:lnTo>
                <a:lnTo>
                  <a:pt x="96799" y="147901"/>
                </a:lnTo>
                <a:lnTo>
                  <a:pt x="145081" y="120033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1" name="Text 28"/>
          <p:cNvSpPr/>
          <p:nvPr/>
        </p:nvSpPr>
        <p:spPr>
          <a:xfrm>
            <a:off x="8771981" y="5488007"/>
            <a:ext cx="687630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PSPNet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4788206" y="5466519"/>
            <a:ext cx="655397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0.6191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8385190" y="5939265"/>
            <a:ext cx="7048206" cy="472746"/>
          </a:xfrm>
          <a:custGeom>
            <a:avLst/>
            <a:gdLst/>
            <a:ahLst/>
            <a:cxnLst/>
            <a:rect l="l" t="t" r="r" b="b"/>
            <a:pathLst>
              <a:path w="7048206" h="472746">
                <a:moveTo>
                  <a:pt x="0" y="0"/>
                </a:moveTo>
                <a:lnTo>
                  <a:pt x="7048206" y="0"/>
                </a:lnTo>
                <a:lnTo>
                  <a:pt x="7048206" y="472746"/>
                </a:lnTo>
                <a:lnTo>
                  <a:pt x="0" y="472746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34" name="Shape 31"/>
          <p:cNvSpPr/>
          <p:nvPr/>
        </p:nvSpPr>
        <p:spPr>
          <a:xfrm>
            <a:off x="8492632" y="6089684"/>
            <a:ext cx="171907" cy="171907"/>
          </a:xfrm>
          <a:custGeom>
            <a:avLst/>
            <a:gdLst/>
            <a:ahLst/>
            <a:cxnLst/>
            <a:rect l="l" t="t" r="r" b="b"/>
            <a:pathLst>
              <a:path w="171907" h="171907">
                <a:moveTo>
                  <a:pt x="78063" y="1746"/>
                </a:moveTo>
                <a:cubicBezTo>
                  <a:pt x="83066" y="-571"/>
                  <a:pt x="88841" y="-571"/>
                  <a:pt x="93844" y="1746"/>
                </a:cubicBezTo>
                <a:lnTo>
                  <a:pt x="167240" y="35657"/>
                </a:lnTo>
                <a:cubicBezTo>
                  <a:pt x="170094" y="36967"/>
                  <a:pt x="171907" y="39821"/>
                  <a:pt x="171907" y="42977"/>
                </a:cubicBezTo>
                <a:cubicBezTo>
                  <a:pt x="171907" y="46133"/>
                  <a:pt x="170094" y="48987"/>
                  <a:pt x="167240" y="50296"/>
                </a:cubicBezTo>
                <a:lnTo>
                  <a:pt x="93844" y="84208"/>
                </a:lnTo>
                <a:cubicBezTo>
                  <a:pt x="88841" y="86525"/>
                  <a:pt x="83066" y="86525"/>
                  <a:pt x="78063" y="84208"/>
                </a:cubicBezTo>
                <a:lnTo>
                  <a:pt x="4667" y="50296"/>
                </a:lnTo>
                <a:cubicBezTo>
                  <a:pt x="1813" y="48953"/>
                  <a:pt x="0" y="46099"/>
                  <a:pt x="0" y="42977"/>
                </a:cubicBezTo>
                <a:cubicBezTo>
                  <a:pt x="0" y="39854"/>
                  <a:pt x="1813" y="36967"/>
                  <a:pt x="4667" y="35657"/>
                </a:cubicBezTo>
                <a:lnTo>
                  <a:pt x="78063" y="1746"/>
                </a:lnTo>
                <a:close/>
                <a:moveTo>
                  <a:pt x="16150" y="73329"/>
                </a:moveTo>
                <a:lnTo>
                  <a:pt x="71315" y="98813"/>
                </a:lnTo>
                <a:cubicBezTo>
                  <a:pt x="80615" y="103111"/>
                  <a:pt x="91326" y="103111"/>
                  <a:pt x="100626" y="98813"/>
                </a:cubicBezTo>
                <a:lnTo>
                  <a:pt x="155791" y="73329"/>
                </a:lnTo>
                <a:lnTo>
                  <a:pt x="167240" y="78634"/>
                </a:lnTo>
                <a:cubicBezTo>
                  <a:pt x="170094" y="79944"/>
                  <a:pt x="171907" y="82798"/>
                  <a:pt x="171907" y="85954"/>
                </a:cubicBezTo>
                <a:cubicBezTo>
                  <a:pt x="171907" y="89110"/>
                  <a:pt x="170094" y="91964"/>
                  <a:pt x="167240" y="93273"/>
                </a:cubicBezTo>
                <a:lnTo>
                  <a:pt x="93844" y="127185"/>
                </a:lnTo>
                <a:cubicBezTo>
                  <a:pt x="88841" y="129501"/>
                  <a:pt x="83066" y="129501"/>
                  <a:pt x="78063" y="127185"/>
                </a:cubicBezTo>
                <a:lnTo>
                  <a:pt x="4667" y="93273"/>
                </a:lnTo>
                <a:cubicBezTo>
                  <a:pt x="1813" y="91930"/>
                  <a:pt x="0" y="89076"/>
                  <a:pt x="0" y="85954"/>
                </a:cubicBezTo>
                <a:cubicBezTo>
                  <a:pt x="0" y="82831"/>
                  <a:pt x="1813" y="79944"/>
                  <a:pt x="4667" y="78634"/>
                </a:cubicBezTo>
                <a:lnTo>
                  <a:pt x="16116" y="73329"/>
                </a:lnTo>
                <a:close/>
                <a:moveTo>
                  <a:pt x="4667" y="121611"/>
                </a:moveTo>
                <a:lnTo>
                  <a:pt x="16116" y="116306"/>
                </a:lnTo>
                <a:lnTo>
                  <a:pt x="71281" y="141790"/>
                </a:lnTo>
                <a:cubicBezTo>
                  <a:pt x="80582" y="146088"/>
                  <a:pt x="91292" y="146088"/>
                  <a:pt x="100593" y="141790"/>
                </a:cubicBezTo>
                <a:lnTo>
                  <a:pt x="155758" y="116306"/>
                </a:lnTo>
                <a:lnTo>
                  <a:pt x="167207" y="121611"/>
                </a:lnTo>
                <a:cubicBezTo>
                  <a:pt x="170061" y="122921"/>
                  <a:pt x="171874" y="125774"/>
                  <a:pt x="171874" y="128931"/>
                </a:cubicBezTo>
                <a:cubicBezTo>
                  <a:pt x="171874" y="132087"/>
                  <a:pt x="170061" y="134941"/>
                  <a:pt x="167207" y="136250"/>
                </a:cubicBezTo>
                <a:lnTo>
                  <a:pt x="93810" y="170162"/>
                </a:lnTo>
                <a:cubicBezTo>
                  <a:pt x="88808" y="172478"/>
                  <a:pt x="83033" y="172478"/>
                  <a:pt x="78030" y="170162"/>
                </a:cubicBezTo>
                <a:lnTo>
                  <a:pt x="4667" y="136250"/>
                </a:lnTo>
                <a:cubicBezTo>
                  <a:pt x="1813" y="134907"/>
                  <a:pt x="0" y="132053"/>
                  <a:pt x="0" y="128931"/>
                </a:cubicBezTo>
                <a:cubicBezTo>
                  <a:pt x="0" y="125808"/>
                  <a:pt x="1813" y="122921"/>
                  <a:pt x="4667" y="121611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5" name="Text 32"/>
          <p:cNvSpPr/>
          <p:nvPr/>
        </p:nvSpPr>
        <p:spPr>
          <a:xfrm>
            <a:off x="8771981" y="6046707"/>
            <a:ext cx="429769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FCN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14737574" y="6025218"/>
            <a:ext cx="698374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0.6108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8389487" y="6502262"/>
            <a:ext cx="7035313" cy="481341"/>
          </a:xfrm>
          <a:custGeom>
            <a:avLst/>
            <a:gdLst/>
            <a:ahLst/>
            <a:cxnLst/>
            <a:rect l="l" t="t" r="r" b="b"/>
            <a:pathLst>
              <a:path w="7035313" h="481341">
                <a:moveTo>
                  <a:pt x="0" y="0"/>
                </a:moveTo>
                <a:lnTo>
                  <a:pt x="7035313" y="0"/>
                </a:lnTo>
                <a:lnTo>
                  <a:pt x="7035313" y="481341"/>
                </a:lnTo>
                <a:lnTo>
                  <a:pt x="0" y="481341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20000"/>
            </a:srgbClr>
          </a:solidFill>
          <a:ln w="10160">
            <a:solidFill>
              <a:srgbClr val="D85D3C"/>
            </a:solidFill>
            <a:prstDash val="solid"/>
          </a:ln>
        </p:spPr>
      </p:sp>
      <p:sp>
        <p:nvSpPr>
          <p:cNvPr id="38" name="Shape 35"/>
          <p:cNvSpPr/>
          <p:nvPr/>
        </p:nvSpPr>
        <p:spPr>
          <a:xfrm>
            <a:off x="8501227" y="6656981"/>
            <a:ext cx="171907" cy="171907"/>
          </a:xfrm>
          <a:custGeom>
            <a:avLst/>
            <a:gdLst/>
            <a:ahLst/>
            <a:cxnLst/>
            <a:rect l="l" t="t" r="r" b="b"/>
            <a:pathLst>
              <a:path w="171907" h="171907">
                <a:moveTo>
                  <a:pt x="0" y="26861"/>
                </a:moveTo>
                <a:cubicBezTo>
                  <a:pt x="0" y="17963"/>
                  <a:pt x="7219" y="10744"/>
                  <a:pt x="16116" y="10744"/>
                </a:cubicBezTo>
                <a:lnTo>
                  <a:pt x="48349" y="10744"/>
                </a:lnTo>
                <a:cubicBezTo>
                  <a:pt x="57247" y="10744"/>
                  <a:pt x="64465" y="17963"/>
                  <a:pt x="64465" y="26861"/>
                </a:cubicBezTo>
                <a:lnTo>
                  <a:pt x="64465" y="32233"/>
                </a:lnTo>
                <a:lnTo>
                  <a:pt x="107442" y="32233"/>
                </a:lnTo>
                <a:lnTo>
                  <a:pt x="107442" y="26861"/>
                </a:lnTo>
                <a:cubicBezTo>
                  <a:pt x="107442" y="17963"/>
                  <a:pt x="114661" y="10744"/>
                  <a:pt x="123558" y="10744"/>
                </a:cubicBezTo>
                <a:lnTo>
                  <a:pt x="155791" y="10744"/>
                </a:lnTo>
                <a:cubicBezTo>
                  <a:pt x="164689" y="10744"/>
                  <a:pt x="171907" y="17963"/>
                  <a:pt x="171907" y="26861"/>
                </a:cubicBezTo>
                <a:lnTo>
                  <a:pt x="171907" y="59093"/>
                </a:lnTo>
                <a:cubicBezTo>
                  <a:pt x="171907" y="67991"/>
                  <a:pt x="164689" y="75210"/>
                  <a:pt x="155791" y="75210"/>
                </a:cubicBezTo>
                <a:lnTo>
                  <a:pt x="123558" y="75210"/>
                </a:lnTo>
                <a:cubicBezTo>
                  <a:pt x="114661" y="75210"/>
                  <a:pt x="107442" y="67991"/>
                  <a:pt x="107442" y="59093"/>
                </a:cubicBezTo>
                <a:lnTo>
                  <a:pt x="107442" y="53721"/>
                </a:lnTo>
                <a:lnTo>
                  <a:pt x="64465" y="53721"/>
                </a:lnTo>
                <a:lnTo>
                  <a:pt x="64465" y="59093"/>
                </a:lnTo>
                <a:cubicBezTo>
                  <a:pt x="64465" y="61544"/>
                  <a:pt x="63895" y="63895"/>
                  <a:pt x="62921" y="65976"/>
                </a:cubicBezTo>
                <a:lnTo>
                  <a:pt x="85954" y="96698"/>
                </a:lnTo>
                <a:lnTo>
                  <a:pt x="112814" y="96698"/>
                </a:lnTo>
                <a:cubicBezTo>
                  <a:pt x="121712" y="96698"/>
                  <a:pt x="128931" y="103917"/>
                  <a:pt x="128931" y="112814"/>
                </a:cubicBezTo>
                <a:lnTo>
                  <a:pt x="128931" y="145047"/>
                </a:lnTo>
                <a:cubicBezTo>
                  <a:pt x="128931" y="153944"/>
                  <a:pt x="121712" y="161163"/>
                  <a:pt x="112814" y="161163"/>
                </a:cubicBezTo>
                <a:lnTo>
                  <a:pt x="80582" y="161163"/>
                </a:lnTo>
                <a:cubicBezTo>
                  <a:pt x="71684" y="161163"/>
                  <a:pt x="64465" y="153944"/>
                  <a:pt x="64465" y="145047"/>
                </a:cubicBezTo>
                <a:lnTo>
                  <a:pt x="64465" y="112814"/>
                </a:lnTo>
                <a:cubicBezTo>
                  <a:pt x="64465" y="110363"/>
                  <a:pt x="65036" y="108013"/>
                  <a:pt x="66010" y="105931"/>
                </a:cubicBezTo>
                <a:lnTo>
                  <a:pt x="42977" y="75210"/>
                </a:lnTo>
                <a:lnTo>
                  <a:pt x="16116" y="75210"/>
                </a:lnTo>
                <a:cubicBezTo>
                  <a:pt x="7219" y="75210"/>
                  <a:pt x="0" y="67991"/>
                  <a:pt x="0" y="59093"/>
                </a:cubicBezTo>
                <a:lnTo>
                  <a:pt x="0" y="26861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9" name="Text 36"/>
          <p:cNvSpPr/>
          <p:nvPr/>
        </p:nvSpPr>
        <p:spPr>
          <a:xfrm>
            <a:off x="8780577" y="6614005"/>
            <a:ext cx="1085166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4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DeepLabv3+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14726158" y="6592516"/>
            <a:ext cx="709118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0.7097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434066" y="7559497"/>
            <a:ext cx="5004656" cy="1297901"/>
          </a:xfrm>
          <a:custGeom>
            <a:avLst/>
            <a:gdLst/>
            <a:ahLst/>
            <a:cxnLst/>
            <a:rect l="l" t="t" r="r" b="b"/>
            <a:pathLst>
              <a:path w="5004656" h="1297901">
                <a:moveTo>
                  <a:pt x="0" y="0"/>
                </a:moveTo>
                <a:lnTo>
                  <a:pt x="5004656" y="0"/>
                </a:lnTo>
                <a:lnTo>
                  <a:pt x="5004656" y="1297901"/>
                </a:lnTo>
                <a:lnTo>
                  <a:pt x="0" y="1297901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42" name="Shape 39"/>
          <p:cNvSpPr/>
          <p:nvPr/>
        </p:nvSpPr>
        <p:spPr>
          <a:xfrm>
            <a:off x="637132" y="7778677"/>
            <a:ext cx="214884" cy="214884"/>
          </a:xfrm>
          <a:custGeom>
            <a:avLst/>
            <a:gdLst/>
            <a:ahLst/>
            <a:cxnLst/>
            <a:rect l="l" t="t" r="r" b="b"/>
            <a:pathLst>
              <a:path w="214884" h="214884">
                <a:moveTo>
                  <a:pt x="26861" y="26861"/>
                </a:moveTo>
                <a:cubicBezTo>
                  <a:pt x="26861" y="19432"/>
                  <a:pt x="20859" y="13430"/>
                  <a:pt x="13430" y="13430"/>
                </a:cubicBezTo>
                <a:cubicBezTo>
                  <a:pt x="6002" y="13430"/>
                  <a:pt x="0" y="19432"/>
                  <a:pt x="0" y="26861"/>
                </a:cubicBezTo>
                <a:lnTo>
                  <a:pt x="0" y="167878"/>
                </a:lnTo>
                <a:cubicBezTo>
                  <a:pt x="0" y="186429"/>
                  <a:pt x="15025" y="201454"/>
                  <a:pt x="33576" y="201454"/>
                </a:cubicBezTo>
                <a:lnTo>
                  <a:pt x="201454" y="201454"/>
                </a:lnTo>
                <a:cubicBezTo>
                  <a:pt x="208883" y="201454"/>
                  <a:pt x="214884" y="195452"/>
                  <a:pt x="214884" y="188024"/>
                </a:cubicBezTo>
                <a:cubicBezTo>
                  <a:pt x="214884" y="180595"/>
                  <a:pt x="208883" y="174594"/>
                  <a:pt x="201454" y="174594"/>
                </a:cubicBezTo>
                <a:lnTo>
                  <a:pt x="33576" y="174594"/>
                </a:lnTo>
                <a:cubicBezTo>
                  <a:pt x="29882" y="174594"/>
                  <a:pt x="26861" y="171572"/>
                  <a:pt x="26861" y="167878"/>
                </a:cubicBezTo>
                <a:lnTo>
                  <a:pt x="26861" y="26861"/>
                </a:lnTo>
                <a:close/>
                <a:moveTo>
                  <a:pt x="197509" y="63206"/>
                </a:moveTo>
                <a:cubicBezTo>
                  <a:pt x="202755" y="57960"/>
                  <a:pt x="202755" y="49440"/>
                  <a:pt x="197509" y="44194"/>
                </a:cubicBezTo>
                <a:cubicBezTo>
                  <a:pt x="192263" y="38948"/>
                  <a:pt x="183743" y="38948"/>
                  <a:pt x="178497" y="44194"/>
                </a:cubicBezTo>
                <a:lnTo>
                  <a:pt x="134303" y="88430"/>
                </a:lnTo>
                <a:lnTo>
                  <a:pt x="110212" y="64381"/>
                </a:lnTo>
                <a:cubicBezTo>
                  <a:pt x="104966" y="59135"/>
                  <a:pt x="96446" y="59135"/>
                  <a:pt x="91200" y="64381"/>
                </a:cubicBezTo>
                <a:lnTo>
                  <a:pt x="50909" y="104672"/>
                </a:lnTo>
                <a:cubicBezTo>
                  <a:pt x="45663" y="109918"/>
                  <a:pt x="45663" y="118438"/>
                  <a:pt x="50909" y="123684"/>
                </a:cubicBezTo>
                <a:cubicBezTo>
                  <a:pt x="56155" y="128931"/>
                  <a:pt x="64675" y="128931"/>
                  <a:pt x="69921" y="123684"/>
                </a:cubicBezTo>
                <a:lnTo>
                  <a:pt x="100727" y="92879"/>
                </a:lnTo>
                <a:lnTo>
                  <a:pt x="124818" y="116969"/>
                </a:lnTo>
                <a:cubicBezTo>
                  <a:pt x="130064" y="122215"/>
                  <a:pt x="138584" y="122215"/>
                  <a:pt x="143830" y="116969"/>
                </a:cubicBezTo>
                <a:lnTo>
                  <a:pt x="197551" y="63248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3" name="Text 40"/>
          <p:cNvSpPr/>
          <p:nvPr/>
        </p:nvSpPr>
        <p:spPr>
          <a:xfrm>
            <a:off x="964831" y="7735700"/>
            <a:ext cx="1536423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强backbone表现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610272" y="8122491"/>
            <a:ext cx="4738200" cy="5586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ResNet-50组中，</a:t>
            </a:r>
            <a:r>
              <a:rPr lang="en-US" sz="135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PSPNet与FCN性能接近</a:t>
            </a: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，表明强backbone下PPM增益有限，基础特征提取能力足够强大。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5623120" y="7559497"/>
            <a:ext cx="5004656" cy="1297901"/>
          </a:xfrm>
          <a:custGeom>
            <a:avLst/>
            <a:gdLst/>
            <a:ahLst/>
            <a:cxnLst/>
            <a:rect l="l" t="t" r="r" b="b"/>
            <a:pathLst>
              <a:path w="5004656" h="1297901">
                <a:moveTo>
                  <a:pt x="0" y="0"/>
                </a:moveTo>
                <a:lnTo>
                  <a:pt x="5004656" y="0"/>
                </a:lnTo>
                <a:lnTo>
                  <a:pt x="5004656" y="1297901"/>
                </a:lnTo>
                <a:lnTo>
                  <a:pt x="0" y="1297901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46" name="Shape 43"/>
          <p:cNvSpPr/>
          <p:nvPr/>
        </p:nvSpPr>
        <p:spPr>
          <a:xfrm>
            <a:off x="5826186" y="7778677"/>
            <a:ext cx="214884" cy="214884"/>
          </a:xfrm>
          <a:custGeom>
            <a:avLst/>
            <a:gdLst/>
            <a:ahLst/>
            <a:cxnLst/>
            <a:rect l="l" t="t" r="r" b="b"/>
            <a:pathLst>
              <a:path w="214884" h="214884">
                <a:moveTo>
                  <a:pt x="13430" y="13430"/>
                </a:moveTo>
                <a:cubicBezTo>
                  <a:pt x="20859" y="13430"/>
                  <a:pt x="26861" y="19432"/>
                  <a:pt x="26861" y="26861"/>
                </a:cubicBezTo>
                <a:lnTo>
                  <a:pt x="26861" y="167878"/>
                </a:lnTo>
                <a:cubicBezTo>
                  <a:pt x="26861" y="171572"/>
                  <a:pt x="29882" y="174594"/>
                  <a:pt x="33576" y="174594"/>
                </a:cubicBezTo>
                <a:lnTo>
                  <a:pt x="201454" y="174594"/>
                </a:lnTo>
                <a:cubicBezTo>
                  <a:pt x="208883" y="174594"/>
                  <a:pt x="214884" y="180595"/>
                  <a:pt x="214884" y="188024"/>
                </a:cubicBezTo>
                <a:cubicBezTo>
                  <a:pt x="214884" y="195452"/>
                  <a:pt x="208883" y="201454"/>
                  <a:pt x="201454" y="201454"/>
                </a:cubicBezTo>
                <a:lnTo>
                  <a:pt x="33576" y="201454"/>
                </a:lnTo>
                <a:cubicBezTo>
                  <a:pt x="15025" y="201454"/>
                  <a:pt x="0" y="186429"/>
                  <a:pt x="0" y="167878"/>
                </a:cubicBezTo>
                <a:lnTo>
                  <a:pt x="0" y="26861"/>
                </a:lnTo>
                <a:cubicBezTo>
                  <a:pt x="0" y="19432"/>
                  <a:pt x="6002" y="13430"/>
                  <a:pt x="13430" y="13430"/>
                </a:cubicBezTo>
                <a:close/>
                <a:moveTo>
                  <a:pt x="100727" y="40291"/>
                </a:moveTo>
                <a:cubicBezTo>
                  <a:pt x="103539" y="40291"/>
                  <a:pt x="106225" y="41466"/>
                  <a:pt x="108156" y="43564"/>
                </a:cubicBezTo>
                <a:lnTo>
                  <a:pt x="137996" y="76091"/>
                </a:lnTo>
                <a:lnTo>
                  <a:pt x="157386" y="56659"/>
                </a:lnTo>
                <a:cubicBezTo>
                  <a:pt x="161331" y="52714"/>
                  <a:pt x="167711" y="52714"/>
                  <a:pt x="171614" y="56659"/>
                </a:cubicBezTo>
                <a:lnTo>
                  <a:pt x="198474" y="83519"/>
                </a:lnTo>
                <a:cubicBezTo>
                  <a:pt x="200363" y="85408"/>
                  <a:pt x="201412" y="87968"/>
                  <a:pt x="201412" y="90654"/>
                </a:cubicBezTo>
                <a:lnTo>
                  <a:pt x="201412" y="137660"/>
                </a:lnTo>
                <a:cubicBezTo>
                  <a:pt x="201412" y="143242"/>
                  <a:pt x="196921" y="147733"/>
                  <a:pt x="191339" y="147733"/>
                </a:cubicBezTo>
                <a:lnTo>
                  <a:pt x="63752" y="147733"/>
                </a:lnTo>
                <a:cubicBezTo>
                  <a:pt x="58170" y="147733"/>
                  <a:pt x="53679" y="143242"/>
                  <a:pt x="53679" y="137660"/>
                </a:cubicBezTo>
                <a:lnTo>
                  <a:pt x="53679" y="90654"/>
                </a:lnTo>
                <a:cubicBezTo>
                  <a:pt x="53679" y="88136"/>
                  <a:pt x="54644" y="85702"/>
                  <a:pt x="56323" y="83855"/>
                </a:cubicBezTo>
                <a:lnTo>
                  <a:pt x="93256" y="43564"/>
                </a:lnTo>
                <a:cubicBezTo>
                  <a:pt x="95145" y="41466"/>
                  <a:pt x="97873" y="40291"/>
                  <a:pt x="100685" y="40291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7" name="Text 44"/>
          <p:cNvSpPr/>
          <p:nvPr/>
        </p:nvSpPr>
        <p:spPr>
          <a:xfrm>
            <a:off x="6153885" y="7735700"/>
            <a:ext cx="1536423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弱backbone表现</a:t>
            </a:r>
            <a:endParaRPr lang="en-US" sz="1600" dirty="0"/>
          </a:p>
        </p:txBody>
      </p:sp>
      <p:sp>
        <p:nvSpPr>
          <p:cNvPr id="48" name="Text 45"/>
          <p:cNvSpPr/>
          <p:nvPr/>
        </p:nvSpPr>
        <p:spPr>
          <a:xfrm>
            <a:off x="5799325" y="8122491"/>
            <a:ext cx="4738200" cy="5586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Res-18组中，</a:t>
            </a:r>
            <a:r>
              <a:rPr lang="en-US" sz="135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DeepLabv3+提升显著</a:t>
            </a: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（mIoU提升16.2%），表明decoder结构在弱backbone下的关键作用。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10812174" y="7559497"/>
            <a:ext cx="5004656" cy="1297901"/>
          </a:xfrm>
          <a:custGeom>
            <a:avLst/>
            <a:gdLst/>
            <a:ahLst/>
            <a:cxnLst/>
            <a:rect l="l" t="t" r="r" b="b"/>
            <a:pathLst>
              <a:path w="5004656" h="1297901">
                <a:moveTo>
                  <a:pt x="0" y="0"/>
                </a:moveTo>
                <a:lnTo>
                  <a:pt x="5004656" y="0"/>
                </a:lnTo>
                <a:lnTo>
                  <a:pt x="5004656" y="1297901"/>
                </a:lnTo>
                <a:lnTo>
                  <a:pt x="0" y="1297901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50" name="Shape 47"/>
          <p:cNvSpPr/>
          <p:nvPr/>
        </p:nvSpPr>
        <p:spPr>
          <a:xfrm>
            <a:off x="10988380" y="7778677"/>
            <a:ext cx="268605" cy="214884"/>
          </a:xfrm>
          <a:custGeom>
            <a:avLst/>
            <a:gdLst/>
            <a:ahLst/>
            <a:cxnLst/>
            <a:rect l="l" t="t" r="r" b="b"/>
            <a:pathLst>
              <a:path w="268605" h="214884">
                <a:moveTo>
                  <a:pt x="161163" y="13430"/>
                </a:moveTo>
                <a:lnTo>
                  <a:pt x="214884" y="13430"/>
                </a:lnTo>
                <a:cubicBezTo>
                  <a:pt x="222313" y="13430"/>
                  <a:pt x="228315" y="19432"/>
                  <a:pt x="228315" y="26861"/>
                </a:cubicBezTo>
                <a:cubicBezTo>
                  <a:pt x="228315" y="34289"/>
                  <a:pt x="222313" y="40291"/>
                  <a:pt x="214884" y="40291"/>
                </a:cubicBezTo>
                <a:lnTo>
                  <a:pt x="167207" y="40291"/>
                </a:lnTo>
                <a:cubicBezTo>
                  <a:pt x="165024" y="51119"/>
                  <a:pt x="157596" y="60058"/>
                  <a:pt x="147733" y="64339"/>
                </a:cubicBezTo>
                <a:lnTo>
                  <a:pt x="147733" y="188024"/>
                </a:lnTo>
                <a:lnTo>
                  <a:pt x="214884" y="188024"/>
                </a:lnTo>
                <a:cubicBezTo>
                  <a:pt x="222313" y="188024"/>
                  <a:pt x="228315" y="194025"/>
                  <a:pt x="228315" y="201454"/>
                </a:cubicBezTo>
                <a:cubicBezTo>
                  <a:pt x="228315" y="208883"/>
                  <a:pt x="222313" y="214884"/>
                  <a:pt x="214884" y="214884"/>
                </a:cubicBezTo>
                <a:lnTo>
                  <a:pt x="53721" y="214884"/>
                </a:lnTo>
                <a:cubicBezTo>
                  <a:pt x="46292" y="214884"/>
                  <a:pt x="40291" y="208883"/>
                  <a:pt x="40291" y="201454"/>
                </a:cubicBezTo>
                <a:cubicBezTo>
                  <a:pt x="40291" y="194025"/>
                  <a:pt x="46292" y="188024"/>
                  <a:pt x="53721" y="188024"/>
                </a:cubicBezTo>
                <a:lnTo>
                  <a:pt x="120872" y="188024"/>
                </a:lnTo>
                <a:lnTo>
                  <a:pt x="120872" y="64339"/>
                </a:lnTo>
                <a:cubicBezTo>
                  <a:pt x="111010" y="60017"/>
                  <a:pt x="103581" y="51077"/>
                  <a:pt x="101399" y="40291"/>
                </a:cubicBezTo>
                <a:lnTo>
                  <a:pt x="53721" y="40291"/>
                </a:lnTo>
                <a:cubicBezTo>
                  <a:pt x="46292" y="40291"/>
                  <a:pt x="40291" y="34289"/>
                  <a:pt x="40291" y="26861"/>
                </a:cubicBezTo>
                <a:cubicBezTo>
                  <a:pt x="40291" y="19432"/>
                  <a:pt x="46292" y="13430"/>
                  <a:pt x="53721" y="13430"/>
                </a:cubicBezTo>
                <a:lnTo>
                  <a:pt x="107442" y="13430"/>
                </a:lnTo>
                <a:cubicBezTo>
                  <a:pt x="113570" y="5288"/>
                  <a:pt x="123307" y="0"/>
                  <a:pt x="134303" y="0"/>
                </a:cubicBezTo>
                <a:cubicBezTo>
                  <a:pt x="145299" y="0"/>
                  <a:pt x="155036" y="5288"/>
                  <a:pt x="161163" y="13430"/>
                </a:cubicBezTo>
                <a:close/>
                <a:moveTo>
                  <a:pt x="184498" y="134303"/>
                </a:moveTo>
                <a:lnTo>
                  <a:pt x="245270" y="134303"/>
                </a:lnTo>
                <a:lnTo>
                  <a:pt x="214884" y="82176"/>
                </a:lnTo>
                <a:lnTo>
                  <a:pt x="184498" y="134303"/>
                </a:lnTo>
                <a:close/>
                <a:moveTo>
                  <a:pt x="214884" y="174594"/>
                </a:moveTo>
                <a:cubicBezTo>
                  <a:pt x="188485" y="174594"/>
                  <a:pt x="166535" y="160324"/>
                  <a:pt x="162003" y="141480"/>
                </a:cubicBezTo>
                <a:cubicBezTo>
                  <a:pt x="160911" y="136863"/>
                  <a:pt x="162422" y="132120"/>
                  <a:pt x="164815" y="128007"/>
                </a:cubicBezTo>
                <a:lnTo>
                  <a:pt x="204770" y="59513"/>
                </a:lnTo>
                <a:cubicBezTo>
                  <a:pt x="206868" y="55904"/>
                  <a:pt x="210729" y="53721"/>
                  <a:pt x="214884" y="53721"/>
                </a:cubicBezTo>
                <a:cubicBezTo>
                  <a:pt x="219039" y="53721"/>
                  <a:pt x="222901" y="55945"/>
                  <a:pt x="224999" y="59513"/>
                </a:cubicBezTo>
                <a:lnTo>
                  <a:pt x="264954" y="128007"/>
                </a:lnTo>
                <a:cubicBezTo>
                  <a:pt x="267346" y="132120"/>
                  <a:pt x="268857" y="136863"/>
                  <a:pt x="267766" y="141480"/>
                </a:cubicBezTo>
                <a:cubicBezTo>
                  <a:pt x="263233" y="160282"/>
                  <a:pt x="241283" y="174594"/>
                  <a:pt x="214884" y="174594"/>
                </a:cubicBezTo>
                <a:close/>
                <a:moveTo>
                  <a:pt x="53217" y="82176"/>
                </a:moveTo>
                <a:lnTo>
                  <a:pt x="22831" y="134303"/>
                </a:lnTo>
                <a:lnTo>
                  <a:pt x="83645" y="134303"/>
                </a:lnTo>
                <a:lnTo>
                  <a:pt x="53217" y="82176"/>
                </a:lnTo>
                <a:close/>
                <a:moveTo>
                  <a:pt x="378" y="141480"/>
                </a:moveTo>
                <a:cubicBezTo>
                  <a:pt x="-713" y="136863"/>
                  <a:pt x="797" y="132120"/>
                  <a:pt x="3190" y="128007"/>
                </a:cubicBezTo>
                <a:lnTo>
                  <a:pt x="43145" y="59513"/>
                </a:lnTo>
                <a:cubicBezTo>
                  <a:pt x="45243" y="55904"/>
                  <a:pt x="49104" y="53721"/>
                  <a:pt x="53259" y="53721"/>
                </a:cubicBezTo>
                <a:cubicBezTo>
                  <a:pt x="57414" y="53721"/>
                  <a:pt x="61276" y="55945"/>
                  <a:pt x="63374" y="59513"/>
                </a:cubicBezTo>
                <a:lnTo>
                  <a:pt x="103329" y="128007"/>
                </a:lnTo>
                <a:cubicBezTo>
                  <a:pt x="105721" y="132120"/>
                  <a:pt x="107232" y="136863"/>
                  <a:pt x="106141" y="141480"/>
                </a:cubicBezTo>
                <a:cubicBezTo>
                  <a:pt x="101608" y="160282"/>
                  <a:pt x="79658" y="174594"/>
                  <a:pt x="53259" y="174594"/>
                </a:cubicBezTo>
                <a:cubicBezTo>
                  <a:pt x="26861" y="174594"/>
                  <a:pt x="4910" y="160324"/>
                  <a:pt x="378" y="14148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1" name="Text 48"/>
          <p:cNvSpPr/>
          <p:nvPr/>
        </p:nvSpPr>
        <p:spPr>
          <a:xfrm>
            <a:off x="11342938" y="7735700"/>
            <a:ext cx="870282" cy="300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2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工程权衡</a:t>
            </a:r>
            <a:endParaRPr lang="en-US" sz="1600" dirty="0"/>
          </a:p>
        </p:txBody>
      </p:sp>
      <p:sp>
        <p:nvSpPr>
          <p:cNvPr id="52" name="Text 49"/>
          <p:cNvSpPr/>
          <p:nvPr/>
        </p:nvSpPr>
        <p:spPr>
          <a:xfrm>
            <a:off x="10988380" y="8122491"/>
            <a:ext cx="4738200" cy="5586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模型选择应基于</a:t>
            </a:r>
            <a:r>
              <a:rPr lang="en-US" sz="135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backbone强度</a:t>
            </a:r>
            <a:r>
              <a:rPr lang="en-US" sz="135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权衡。强backbone可选简单结构，弱backbone需更强架构。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80591" y="480591"/>
            <a:ext cx="72089" cy="480591"/>
          </a:xfrm>
          <a:custGeom>
            <a:avLst/>
            <a:gdLst/>
            <a:ahLst/>
            <a:cxnLst/>
            <a:rect l="l" t="t" r="r" b="b"/>
            <a:pathLst>
              <a:path w="72089" h="480591">
                <a:moveTo>
                  <a:pt x="0" y="0"/>
                </a:moveTo>
                <a:lnTo>
                  <a:pt x="72089" y="0"/>
                </a:lnTo>
                <a:lnTo>
                  <a:pt x="72089" y="480591"/>
                </a:lnTo>
                <a:lnTo>
                  <a:pt x="0" y="480591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" name="Text 1"/>
          <p:cNvSpPr/>
          <p:nvPr/>
        </p:nvSpPr>
        <p:spPr>
          <a:xfrm>
            <a:off x="696857" y="480591"/>
            <a:ext cx="4541588" cy="480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406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训练曲线与收敛性分析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85397" y="1254343"/>
            <a:ext cx="7542880" cy="5920885"/>
          </a:xfrm>
          <a:custGeom>
            <a:avLst/>
            <a:gdLst/>
            <a:ahLst/>
            <a:cxnLst/>
            <a:rect l="l" t="t" r="r" b="b"/>
            <a:pathLst>
              <a:path w="7542880" h="5920885">
                <a:moveTo>
                  <a:pt x="0" y="0"/>
                </a:moveTo>
                <a:lnTo>
                  <a:pt x="7542880" y="0"/>
                </a:lnTo>
                <a:lnTo>
                  <a:pt x="7542880" y="5920885"/>
                </a:lnTo>
                <a:lnTo>
                  <a:pt x="0" y="5920885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18484" y="1475419"/>
            <a:ext cx="288355" cy="288355"/>
          </a:xfrm>
          <a:custGeom>
            <a:avLst/>
            <a:gdLst/>
            <a:ahLst/>
            <a:cxnLst/>
            <a:rect l="l" t="t" r="r" b="b"/>
            <a:pathLst>
              <a:path w="288355" h="288355">
                <a:moveTo>
                  <a:pt x="36044" y="36044"/>
                </a:moveTo>
                <a:cubicBezTo>
                  <a:pt x="36044" y="26076"/>
                  <a:pt x="27991" y="18022"/>
                  <a:pt x="18022" y="18022"/>
                </a:cubicBezTo>
                <a:cubicBezTo>
                  <a:pt x="8054" y="18022"/>
                  <a:pt x="0" y="26076"/>
                  <a:pt x="0" y="36044"/>
                </a:cubicBezTo>
                <a:lnTo>
                  <a:pt x="0" y="225277"/>
                </a:lnTo>
                <a:cubicBezTo>
                  <a:pt x="0" y="250170"/>
                  <a:pt x="20162" y="270333"/>
                  <a:pt x="45055" y="270333"/>
                </a:cubicBezTo>
                <a:lnTo>
                  <a:pt x="270333" y="270333"/>
                </a:lnTo>
                <a:cubicBezTo>
                  <a:pt x="280301" y="270333"/>
                  <a:pt x="288355" y="262279"/>
                  <a:pt x="288355" y="252310"/>
                </a:cubicBezTo>
                <a:cubicBezTo>
                  <a:pt x="288355" y="242342"/>
                  <a:pt x="280301" y="234288"/>
                  <a:pt x="270333" y="234288"/>
                </a:cubicBezTo>
                <a:lnTo>
                  <a:pt x="45055" y="234288"/>
                </a:lnTo>
                <a:cubicBezTo>
                  <a:pt x="40099" y="234288"/>
                  <a:pt x="36044" y="230233"/>
                  <a:pt x="36044" y="225277"/>
                </a:cubicBezTo>
                <a:lnTo>
                  <a:pt x="36044" y="36044"/>
                </a:lnTo>
                <a:close/>
                <a:moveTo>
                  <a:pt x="265039" y="84817"/>
                </a:moveTo>
                <a:cubicBezTo>
                  <a:pt x="272078" y="77777"/>
                  <a:pt x="272078" y="66344"/>
                  <a:pt x="265039" y="59304"/>
                </a:cubicBezTo>
                <a:cubicBezTo>
                  <a:pt x="257999" y="52264"/>
                  <a:pt x="246566" y="52264"/>
                  <a:pt x="239526" y="59304"/>
                </a:cubicBezTo>
                <a:lnTo>
                  <a:pt x="180222" y="118665"/>
                </a:lnTo>
                <a:lnTo>
                  <a:pt x="147894" y="86394"/>
                </a:lnTo>
                <a:cubicBezTo>
                  <a:pt x="140855" y="79354"/>
                  <a:pt x="129422" y="79354"/>
                  <a:pt x="122382" y="86394"/>
                </a:cubicBezTo>
                <a:lnTo>
                  <a:pt x="68315" y="140460"/>
                </a:lnTo>
                <a:cubicBezTo>
                  <a:pt x="61275" y="147500"/>
                  <a:pt x="61275" y="158933"/>
                  <a:pt x="68315" y="165973"/>
                </a:cubicBezTo>
                <a:cubicBezTo>
                  <a:pt x="75355" y="173013"/>
                  <a:pt x="86788" y="173013"/>
                  <a:pt x="93828" y="165973"/>
                </a:cubicBezTo>
                <a:lnTo>
                  <a:pt x="135166" y="124635"/>
                </a:lnTo>
                <a:lnTo>
                  <a:pt x="167494" y="156962"/>
                </a:lnTo>
                <a:cubicBezTo>
                  <a:pt x="174533" y="164002"/>
                  <a:pt x="185966" y="164002"/>
                  <a:pt x="193006" y="156962"/>
                </a:cubicBezTo>
                <a:lnTo>
                  <a:pt x="265095" y="84873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" name="Text 4"/>
          <p:cNvSpPr/>
          <p:nvPr/>
        </p:nvSpPr>
        <p:spPr>
          <a:xfrm>
            <a:off x="1187060" y="1451389"/>
            <a:ext cx="3171902" cy="336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92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PSPNet ResNet-50 训练曲线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82440" y="1931980"/>
            <a:ext cx="7148795" cy="2451016"/>
          </a:xfrm>
          <a:custGeom>
            <a:avLst/>
            <a:gdLst/>
            <a:ahLst/>
            <a:cxnLst/>
            <a:rect l="l" t="t" r="r" b="b"/>
            <a:pathLst>
              <a:path w="7148795" h="2451016">
                <a:moveTo>
                  <a:pt x="0" y="0"/>
                </a:moveTo>
                <a:lnTo>
                  <a:pt x="7148795" y="0"/>
                </a:lnTo>
                <a:lnTo>
                  <a:pt x="7148795" y="2451016"/>
                </a:lnTo>
                <a:lnTo>
                  <a:pt x="0" y="2451016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pic>
        <p:nvPicPr>
          <p:cNvPr id="8" name="Image 0" descr="https://kimi-img.moonshot.cn/pub/slides/26-01-03-15:57:52-d5cco0701qmc2eugupf0.png"/>
          <p:cNvPicPr>
            <a:picLocks noChangeAspect="1"/>
          </p:cNvPicPr>
          <p:nvPr/>
        </p:nvPicPr>
        <p:blipFill>
          <a:blip r:embed="rId3"/>
          <a:srcRect t="37" b="37"/>
          <a:stretch/>
        </p:blipFill>
        <p:spPr>
          <a:xfrm>
            <a:off x="826617" y="2076158"/>
            <a:ext cx="6415894" cy="2162661"/>
          </a:xfrm>
          <a:prstGeom prst="roundRect">
            <a:avLst>
              <a:gd name="adj" fmla="val 0"/>
            </a:avLst>
          </a:prstGeom>
        </p:spPr>
      </p:pic>
      <p:sp>
        <p:nvSpPr>
          <p:cNvPr id="9" name="Shape 6"/>
          <p:cNvSpPr/>
          <p:nvPr/>
        </p:nvSpPr>
        <p:spPr>
          <a:xfrm>
            <a:off x="682440" y="4527173"/>
            <a:ext cx="7148795" cy="2451016"/>
          </a:xfrm>
          <a:custGeom>
            <a:avLst/>
            <a:gdLst/>
            <a:ahLst/>
            <a:cxnLst/>
            <a:rect l="l" t="t" r="r" b="b"/>
            <a:pathLst>
              <a:path w="7148795" h="2451016">
                <a:moveTo>
                  <a:pt x="0" y="0"/>
                </a:moveTo>
                <a:lnTo>
                  <a:pt x="7148795" y="0"/>
                </a:lnTo>
                <a:lnTo>
                  <a:pt x="7148795" y="2451016"/>
                </a:lnTo>
                <a:lnTo>
                  <a:pt x="0" y="2451016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pic>
        <p:nvPicPr>
          <p:cNvPr id="10" name="Image 1" descr="https://kimi-img.moonshot.cn/pub/slides/26-01-03-15:57:52-d5cco033kdlsvtngk39g.png"/>
          <p:cNvPicPr>
            <a:picLocks noChangeAspect="1"/>
          </p:cNvPicPr>
          <p:nvPr/>
        </p:nvPicPr>
        <p:blipFill>
          <a:blip r:embed="rId4"/>
          <a:srcRect t="37" b="37"/>
          <a:stretch/>
        </p:blipFill>
        <p:spPr>
          <a:xfrm>
            <a:off x="826617" y="4671351"/>
            <a:ext cx="6415894" cy="2162661"/>
          </a:xfrm>
          <a:prstGeom prst="roundRect">
            <a:avLst>
              <a:gd name="adj" fmla="val 0"/>
            </a:avLst>
          </a:prstGeom>
        </p:spPr>
      </p:pic>
      <p:sp>
        <p:nvSpPr>
          <p:cNvPr id="11" name="Shape 7"/>
          <p:cNvSpPr/>
          <p:nvPr/>
        </p:nvSpPr>
        <p:spPr>
          <a:xfrm>
            <a:off x="8228173" y="1254343"/>
            <a:ext cx="7542880" cy="5920885"/>
          </a:xfrm>
          <a:custGeom>
            <a:avLst/>
            <a:gdLst/>
            <a:ahLst/>
            <a:cxnLst/>
            <a:rect l="l" t="t" r="r" b="b"/>
            <a:pathLst>
              <a:path w="7542880" h="5920885">
                <a:moveTo>
                  <a:pt x="0" y="0"/>
                </a:moveTo>
                <a:lnTo>
                  <a:pt x="7542880" y="0"/>
                </a:lnTo>
                <a:lnTo>
                  <a:pt x="7542880" y="5920885"/>
                </a:lnTo>
                <a:lnTo>
                  <a:pt x="0" y="5920885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12" name="Shape 8"/>
          <p:cNvSpPr/>
          <p:nvPr/>
        </p:nvSpPr>
        <p:spPr>
          <a:xfrm>
            <a:off x="8425216" y="1475419"/>
            <a:ext cx="360443" cy="288355"/>
          </a:xfrm>
          <a:custGeom>
            <a:avLst/>
            <a:gdLst/>
            <a:ahLst/>
            <a:cxnLst/>
            <a:rect l="l" t="t" r="r" b="b"/>
            <a:pathLst>
              <a:path w="360443" h="288355">
                <a:moveTo>
                  <a:pt x="216266" y="18022"/>
                </a:moveTo>
                <a:lnTo>
                  <a:pt x="288355" y="18022"/>
                </a:lnTo>
                <a:cubicBezTo>
                  <a:pt x="298323" y="18022"/>
                  <a:pt x="306377" y="26076"/>
                  <a:pt x="306377" y="36044"/>
                </a:cubicBezTo>
                <a:cubicBezTo>
                  <a:pt x="306377" y="46013"/>
                  <a:pt x="298323" y="54067"/>
                  <a:pt x="288355" y="54067"/>
                </a:cubicBezTo>
                <a:lnTo>
                  <a:pt x="224376" y="54067"/>
                </a:lnTo>
                <a:cubicBezTo>
                  <a:pt x="221447" y="68597"/>
                  <a:pt x="211479" y="80593"/>
                  <a:pt x="198244" y="86337"/>
                </a:cubicBezTo>
                <a:lnTo>
                  <a:pt x="198244" y="252310"/>
                </a:lnTo>
                <a:lnTo>
                  <a:pt x="288355" y="252310"/>
                </a:lnTo>
                <a:cubicBezTo>
                  <a:pt x="298323" y="252310"/>
                  <a:pt x="306377" y="260364"/>
                  <a:pt x="306377" y="270333"/>
                </a:cubicBezTo>
                <a:cubicBezTo>
                  <a:pt x="306377" y="280301"/>
                  <a:pt x="298323" y="288355"/>
                  <a:pt x="288355" y="288355"/>
                </a:cubicBezTo>
                <a:lnTo>
                  <a:pt x="72089" y="288355"/>
                </a:lnTo>
                <a:cubicBezTo>
                  <a:pt x="62120" y="288355"/>
                  <a:pt x="54067" y="280301"/>
                  <a:pt x="54067" y="270333"/>
                </a:cubicBezTo>
                <a:cubicBezTo>
                  <a:pt x="54067" y="260364"/>
                  <a:pt x="62120" y="252310"/>
                  <a:pt x="72089" y="252310"/>
                </a:cubicBezTo>
                <a:lnTo>
                  <a:pt x="162200" y="252310"/>
                </a:lnTo>
                <a:lnTo>
                  <a:pt x="162200" y="86337"/>
                </a:lnTo>
                <a:cubicBezTo>
                  <a:pt x="148965" y="80537"/>
                  <a:pt x="138996" y="68541"/>
                  <a:pt x="136067" y="54067"/>
                </a:cubicBezTo>
                <a:lnTo>
                  <a:pt x="72089" y="54067"/>
                </a:lnTo>
                <a:cubicBezTo>
                  <a:pt x="62120" y="54067"/>
                  <a:pt x="54067" y="46013"/>
                  <a:pt x="54067" y="36044"/>
                </a:cubicBezTo>
                <a:cubicBezTo>
                  <a:pt x="54067" y="26076"/>
                  <a:pt x="62120" y="18022"/>
                  <a:pt x="72089" y="18022"/>
                </a:cubicBezTo>
                <a:lnTo>
                  <a:pt x="144177" y="18022"/>
                </a:lnTo>
                <a:cubicBezTo>
                  <a:pt x="152400" y="7096"/>
                  <a:pt x="165466" y="0"/>
                  <a:pt x="180222" y="0"/>
                </a:cubicBezTo>
                <a:cubicBezTo>
                  <a:pt x="194977" y="0"/>
                  <a:pt x="208043" y="7096"/>
                  <a:pt x="216266" y="18022"/>
                </a:cubicBezTo>
                <a:close/>
                <a:moveTo>
                  <a:pt x="247580" y="180222"/>
                </a:moveTo>
                <a:lnTo>
                  <a:pt x="329130" y="180222"/>
                </a:lnTo>
                <a:lnTo>
                  <a:pt x="288355" y="110273"/>
                </a:lnTo>
                <a:lnTo>
                  <a:pt x="247580" y="180222"/>
                </a:lnTo>
                <a:close/>
                <a:moveTo>
                  <a:pt x="288355" y="234288"/>
                </a:moveTo>
                <a:cubicBezTo>
                  <a:pt x="252930" y="234288"/>
                  <a:pt x="223475" y="215140"/>
                  <a:pt x="217392" y="189852"/>
                </a:cubicBezTo>
                <a:cubicBezTo>
                  <a:pt x="215928" y="183657"/>
                  <a:pt x="217956" y="177293"/>
                  <a:pt x="221166" y="171774"/>
                </a:cubicBezTo>
                <a:lnTo>
                  <a:pt x="274782" y="79861"/>
                </a:lnTo>
                <a:cubicBezTo>
                  <a:pt x="277598" y="75017"/>
                  <a:pt x="282779" y="72089"/>
                  <a:pt x="288355" y="72089"/>
                </a:cubicBezTo>
                <a:cubicBezTo>
                  <a:pt x="293930" y="72089"/>
                  <a:pt x="299112" y="75074"/>
                  <a:pt x="301928" y="79861"/>
                </a:cubicBezTo>
                <a:lnTo>
                  <a:pt x="355544" y="171774"/>
                </a:lnTo>
                <a:cubicBezTo>
                  <a:pt x="358754" y="177293"/>
                  <a:pt x="360781" y="183657"/>
                  <a:pt x="359317" y="189852"/>
                </a:cubicBezTo>
                <a:cubicBezTo>
                  <a:pt x="353235" y="215083"/>
                  <a:pt x="323780" y="234288"/>
                  <a:pt x="288355" y="234288"/>
                </a:cubicBezTo>
                <a:close/>
                <a:moveTo>
                  <a:pt x="71413" y="110273"/>
                </a:moveTo>
                <a:lnTo>
                  <a:pt x="30638" y="180222"/>
                </a:lnTo>
                <a:lnTo>
                  <a:pt x="112244" y="180222"/>
                </a:lnTo>
                <a:lnTo>
                  <a:pt x="71413" y="110273"/>
                </a:lnTo>
                <a:close/>
                <a:moveTo>
                  <a:pt x="507" y="189852"/>
                </a:moveTo>
                <a:cubicBezTo>
                  <a:pt x="-957" y="183657"/>
                  <a:pt x="1070" y="177293"/>
                  <a:pt x="4280" y="171774"/>
                </a:cubicBezTo>
                <a:lnTo>
                  <a:pt x="57896" y="79861"/>
                </a:lnTo>
                <a:cubicBezTo>
                  <a:pt x="60712" y="75017"/>
                  <a:pt x="65894" y="72089"/>
                  <a:pt x="71469" y="72089"/>
                </a:cubicBezTo>
                <a:cubicBezTo>
                  <a:pt x="77045" y="72089"/>
                  <a:pt x="82226" y="75074"/>
                  <a:pt x="85042" y="79861"/>
                </a:cubicBezTo>
                <a:lnTo>
                  <a:pt x="138658" y="171774"/>
                </a:lnTo>
                <a:cubicBezTo>
                  <a:pt x="141868" y="177293"/>
                  <a:pt x="143896" y="183657"/>
                  <a:pt x="142431" y="189852"/>
                </a:cubicBezTo>
                <a:cubicBezTo>
                  <a:pt x="136349" y="215083"/>
                  <a:pt x="106894" y="234288"/>
                  <a:pt x="71469" y="234288"/>
                </a:cubicBezTo>
                <a:cubicBezTo>
                  <a:pt x="36044" y="234288"/>
                  <a:pt x="6589" y="215140"/>
                  <a:pt x="507" y="189852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3" name="Text 9"/>
          <p:cNvSpPr/>
          <p:nvPr/>
        </p:nvSpPr>
        <p:spPr>
          <a:xfrm>
            <a:off x="8929836" y="1451389"/>
            <a:ext cx="2186690" cy="336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92" b="1" dirty="0">
                <a:solidFill>
                  <a:srgbClr val="E5E7E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Backbone 对比分析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8425216" y="1931980"/>
            <a:ext cx="7148795" cy="2451016"/>
          </a:xfrm>
          <a:custGeom>
            <a:avLst/>
            <a:gdLst/>
            <a:ahLst/>
            <a:cxnLst/>
            <a:rect l="l" t="t" r="r" b="b"/>
            <a:pathLst>
              <a:path w="7148795" h="2451016">
                <a:moveTo>
                  <a:pt x="0" y="0"/>
                </a:moveTo>
                <a:lnTo>
                  <a:pt x="7148795" y="0"/>
                </a:lnTo>
                <a:lnTo>
                  <a:pt x="7148795" y="2451016"/>
                </a:lnTo>
                <a:lnTo>
                  <a:pt x="0" y="2451016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pic>
        <p:nvPicPr>
          <p:cNvPr id="15" name="Image 2" descr="https://kimi-img.moonshot.cn/pub/slides/26-01-03-15:57:52-d5cco0223rd1gol7ni0g.png"/>
          <p:cNvPicPr>
            <a:picLocks noChangeAspect="1"/>
          </p:cNvPicPr>
          <p:nvPr/>
        </p:nvPicPr>
        <p:blipFill>
          <a:blip r:embed="rId5"/>
          <a:srcRect t="37" b="37"/>
          <a:stretch/>
        </p:blipFill>
        <p:spPr>
          <a:xfrm>
            <a:off x="8569393" y="2076158"/>
            <a:ext cx="6415894" cy="2162661"/>
          </a:xfrm>
          <a:prstGeom prst="roundRect">
            <a:avLst>
              <a:gd name="adj" fmla="val 0"/>
            </a:avLst>
          </a:prstGeom>
        </p:spPr>
      </p:pic>
      <p:sp>
        <p:nvSpPr>
          <p:cNvPr id="16" name="Shape 11"/>
          <p:cNvSpPr/>
          <p:nvPr/>
        </p:nvSpPr>
        <p:spPr>
          <a:xfrm>
            <a:off x="8425216" y="4527173"/>
            <a:ext cx="7148795" cy="2451016"/>
          </a:xfrm>
          <a:custGeom>
            <a:avLst/>
            <a:gdLst/>
            <a:ahLst/>
            <a:cxnLst/>
            <a:rect l="l" t="t" r="r" b="b"/>
            <a:pathLst>
              <a:path w="7148795" h="2451016">
                <a:moveTo>
                  <a:pt x="0" y="0"/>
                </a:moveTo>
                <a:lnTo>
                  <a:pt x="7148795" y="0"/>
                </a:lnTo>
                <a:lnTo>
                  <a:pt x="7148795" y="2451016"/>
                </a:lnTo>
                <a:lnTo>
                  <a:pt x="0" y="2451016"/>
                </a:lnTo>
                <a:lnTo>
                  <a:pt x="0" y="0"/>
                </a:lnTo>
                <a:close/>
              </a:path>
            </a:pathLst>
          </a:custGeom>
          <a:solidFill>
            <a:srgbClr val="1A1D21"/>
          </a:solidFill>
          <a:ln/>
        </p:spPr>
      </p:sp>
      <p:pic>
        <p:nvPicPr>
          <p:cNvPr id="17" name="Image 3" descr="https://kimi-img.moonshot.cn/pub/slides/26-01-03-15:57:53-d5cco0936akevne7eopg.png"/>
          <p:cNvPicPr>
            <a:picLocks noChangeAspect="1"/>
          </p:cNvPicPr>
          <p:nvPr/>
        </p:nvPicPr>
        <p:blipFill>
          <a:blip r:embed="rId6"/>
          <a:srcRect t="37" b="37"/>
          <a:stretch/>
        </p:blipFill>
        <p:spPr>
          <a:xfrm>
            <a:off x="8569393" y="4671351"/>
            <a:ext cx="6415894" cy="2162661"/>
          </a:xfrm>
          <a:prstGeom prst="roundRect">
            <a:avLst>
              <a:gd name="adj" fmla="val 0"/>
            </a:avLst>
          </a:prstGeom>
        </p:spPr>
      </p:pic>
      <p:sp>
        <p:nvSpPr>
          <p:cNvPr id="18" name="Shape 12"/>
          <p:cNvSpPr/>
          <p:nvPr/>
        </p:nvSpPr>
        <p:spPr>
          <a:xfrm>
            <a:off x="485397" y="7377077"/>
            <a:ext cx="3710165" cy="1566731"/>
          </a:xfrm>
          <a:custGeom>
            <a:avLst/>
            <a:gdLst/>
            <a:ahLst/>
            <a:cxnLst/>
            <a:rect l="l" t="t" r="r" b="b"/>
            <a:pathLst>
              <a:path w="3710165" h="1763770">
                <a:moveTo>
                  <a:pt x="0" y="0"/>
                </a:moveTo>
                <a:lnTo>
                  <a:pt x="3710165" y="0"/>
                </a:lnTo>
                <a:lnTo>
                  <a:pt x="3710165" y="1763770"/>
                </a:lnTo>
                <a:lnTo>
                  <a:pt x="0" y="176377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19" name="Shape 13"/>
          <p:cNvSpPr/>
          <p:nvPr/>
        </p:nvSpPr>
        <p:spPr>
          <a:xfrm>
            <a:off x="742514" y="7622182"/>
            <a:ext cx="180222" cy="240296"/>
          </a:xfrm>
          <a:custGeom>
            <a:avLst/>
            <a:gdLst/>
            <a:ahLst/>
            <a:cxnLst/>
            <a:rect l="l" t="t" r="r" b="b"/>
            <a:pathLst>
              <a:path w="180222" h="240296">
                <a:moveTo>
                  <a:pt x="79504" y="235884"/>
                </a:moveTo>
                <a:cubicBezTo>
                  <a:pt x="85371" y="241751"/>
                  <a:pt x="94898" y="241751"/>
                  <a:pt x="100765" y="235884"/>
                </a:cubicBezTo>
                <a:lnTo>
                  <a:pt x="175857" y="160792"/>
                </a:lnTo>
                <a:cubicBezTo>
                  <a:pt x="181724" y="154925"/>
                  <a:pt x="181724" y="145398"/>
                  <a:pt x="175857" y="139531"/>
                </a:cubicBezTo>
                <a:cubicBezTo>
                  <a:pt x="169990" y="133664"/>
                  <a:pt x="160463" y="133664"/>
                  <a:pt x="154596" y="139531"/>
                </a:cubicBezTo>
                <a:lnTo>
                  <a:pt x="105129" y="188998"/>
                </a:lnTo>
                <a:lnTo>
                  <a:pt x="105129" y="15018"/>
                </a:lnTo>
                <a:cubicBezTo>
                  <a:pt x="105129" y="6711"/>
                  <a:pt x="98418" y="0"/>
                  <a:pt x="90111" y="0"/>
                </a:cubicBezTo>
                <a:cubicBezTo>
                  <a:pt x="81804" y="0"/>
                  <a:pt x="75092" y="6711"/>
                  <a:pt x="75092" y="15018"/>
                </a:cubicBezTo>
                <a:lnTo>
                  <a:pt x="75092" y="188998"/>
                </a:lnTo>
                <a:lnTo>
                  <a:pt x="25625" y="139531"/>
                </a:lnTo>
                <a:cubicBezTo>
                  <a:pt x="19759" y="133664"/>
                  <a:pt x="10231" y="133664"/>
                  <a:pt x="4365" y="139531"/>
                </a:cubicBezTo>
                <a:cubicBezTo>
                  <a:pt x="-1502" y="145398"/>
                  <a:pt x="-1502" y="154925"/>
                  <a:pt x="4365" y="160792"/>
                </a:cubicBezTo>
                <a:lnTo>
                  <a:pt x="79457" y="235884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0" name="Text 14"/>
          <p:cNvSpPr/>
          <p:nvPr/>
        </p:nvSpPr>
        <p:spPr>
          <a:xfrm>
            <a:off x="1078927" y="7574123"/>
            <a:ext cx="1057301" cy="336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0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Loss 收敛</a:t>
            </a: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682440" y="8006655"/>
            <a:ext cx="3412198" cy="6247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1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训练损失在前20个epoch快速下降，随后进入平稳衰减阶段，最终趋于收敛。</a:t>
            </a:r>
            <a:endParaRPr lang="en-US" sz="1600" dirty="0"/>
          </a:p>
        </p:txBody>
      </p:sp>
      <p:sp>
        <p:nvSpPr>
          <p:cNvPr id="22" name="Shape 16"/>
          <p:cNvSpPr/>
          <p:nvPr/>
        </p:nvSpPr>
        <p:spPr>
          <a:xfrm>
            <a:off x="4344695" y="7377077"/>
            <a:ext cx="3710165" cy="1566731"/>
          </a:xfrm>
          <a:custGeom>
            <a:avLst/>
            <a:gdLst/>
            <a:ahLst/>
            <a:cxnLst/>
            <a:rect l="l" t="t" r="r" b="b"/>
            <a:pathLst>
              <a:path w="3710165" h="1763770">
                <a:moveTo>
                  <a:pt x="0" y="0"/>
                </a:moveTo>
                <a:lnTo>
                  <a:pt x="3710165" y="0"/>
                </a:lnTo>
                <a:lnTo>
                  <a:pt x="3710165" y="1763770"/>
                </a:lnTo>
                <a:lnTo>
                  <a:pt x="0" y="176377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23" name="Shape 17"/>
          <p:cNvSpPr/>
          <p:nvPr/>
        </p:nvSpPr>
        <p:spPr>
          <a:xfrm>
            <a:off x="4601812" y="7622182"/>
            <a:ext cx="180222" cy="240296"/>
          </a:xfrm>
          <a:custGeom>
            <a:avLst/>
            <a:gdLst/>
            <a:ahLst/>
            <a:cxnLst/>
            <a:rect l="l" t="t" r="r" b="b"/>
            <a:pathLst>
              <a:path w="180222" h="240296">
                <a:moveTo>
                  <a:pt x="100718" y="8166"/>
                </a:moveTo>
                <a:cubicBezTo>
                  <a:pt x="94851" y="2300"/>
                  <a:pt x="85324" y="2300"/>
                  <a:pt x="79457" y="8166"/>
                </a:cubicBezTo>
                <a:lnTo>
                  <a:pt x="4365" y="83259"/>
                </a:lnTo>
                <a:cubicBezTo>
                  <a:pt x="-1502" y="89125"/>
                  <a:pt x="-1502" y="98653"/>
                  <a:pt x="4365" y="104519"/>
                </a:cubicBezTo>
                <a:cubicBezTo>
                  <a:pt x="10231" y="110386"/>
                  <a:pt x="19759" y="110386"/>
                  <a:pt x="25625" y="104519"/>
                </a:cubicBezTo>
                <a:lnTo>
                  <a:pt x="75092" y="55052"/>
                </a:lnTo>
                <a:lnTo>
                  <a:pt x="75092" y="229032"/>
                </a:lnTo>
                <a:cubicBezTo>
                  <a:pt x="75092" y="237339"/>
                  <a:pt x="81804" y="244050"/>
                  <a:pt x="90111" y="244050"/>
                </a:cubicBezTo>
                <a:cubicBezTo>
                  <a:pt x="98418" y="244050"/>
                  <a:pt x="105129" y="237339"/>
                  <a:pt x="105129" y="229032"/>
                </a:cubicBezTo>
                <a:lnTo>
                  <a:pt x="105129" y="55052"/>
                </a:lnTo>
                <a:lnTo>
                  <a:pt x="154596" y="104519"/>
                </a:lnTo>
                <a:cubicBezTo>
                  <a:pt x="160463" y="110386"/>
                  <a:pt x="169990" y="110386"/>
                  <a:pt x="175857" y="104519"/>
                </a:cubicBezTo>
                <a:cubicBezTo>
                  <a:pt x="181724" y="98653"/>
                  <a:pt x="181724" y="89125"/>
                  <a:pt x="175857" y="83259"/>
                </a:cubicBezTo>
                <a:lnTo>
                  <a:pt x="100765" y="8166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4" name="Text 18"/>
          <p:cNvSpPr/>
          <p:nvPr/>
        </p:nvSpPr>
        <p:spPr>
          <a:xfrm>
            <a:off x="4938226" y="7574123"/>
            <a:ext cx="1117375" cy="336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0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mIoU 提升</a:t>
            </a:r>
            <a:endParaRPr lang="en-US" sz="1600" dirty="0"/>
          </a:p>
        </p:txBody>
      </p:sp>
      <p:sp>
        <p:nvSpPr>
          <p:cNvPr id="25" name="Text 19"/>
          <p:cNvSpPr/>
          <p:nvPr/>
        </p:nvSpPr>
        <p:spPr>
          <a:xfrm>
            <a:off x="4541738" y="8006655"/>
            <a:ext cx="3412198" cy="937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1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验证集mIoU在前30个epoch快速上升，后期逐渐趋于平台期，最佳性能出现在第48epoch。</a:t>
            </a:r>
            <a:endParaRPr lang="en-US" sz="1600" dirty="0"/>
          </a:p>
        </p:txBody>
      </p:sp>
      <p:sp>
        <p:nvSpPr>
          <p:cNvPr id="26" name="Shape 20"/>
          <p:cNvSpPr/>
          <p:nvPr/>
        </p:nvSpPr>
        <p:spPr>
          <a:xfrm>
            <a:off x="8204144" y="7377077"/>
            <a:ext cx="3710165" cy="1566731"/>
          </a:xfrm>
          <a:custGeom>
            <a:avLst/>
            <a:gdLst/>
            <a:ahLst/>
            <a:cxnLst/>
            <a:rect l="l" t="t" r="r" b="b"/>
            <a:pathLst>
              <a:path w="3710165" h="1763770">
                <a:moveTo>
                  <a:pt x="0" y="0"/>
                </a:moveTo>
                <a:lnTo>
                  <a:pt x="3710165" y="0"/>
                </a:lnTo>
                <a:lnTo>
                  <a:pt x="3710165" y="1763770"/>
                </a:lnTo>
                <a:lnTo>
                  <a:pt x="0" y="176377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27" name="Shape 21"/>
          <p:cNvSpPr/>
          <p:nvPr/>
        </p:nvSpPr>
        <p:spPr>
          <a:xfrm>
            <a:off x="8431223" y="7622182"/>
            <a:ext cx="240296" cy="240296"/>
          </a:xfrm>
          <a:custGeom>
            <a:avLst/>
            <a:gdLst/>
            <a:ahLst/>
            <a:cxnLst/>
            <a:rect l="l" t="t" r="r" b="b"/>
            <a:pathLst>
              <a:path w="240296" h="240296">
                <a:moveTo>
                  <a:pt x="120148" y="0"/>
                </a:moveTo>
                <a:cubicBezTo>
                  <a:pt x="122307" y="0"/>
                  <a:pt x="124466" y="469"/>
                  <a:pt x="126437" y="1361"/>
                </a:cubicBezTo>
                <a:lnTo>
                  <a:pt x="214858" y="38860"/>
                </a:lnTo>
                <a:cubicBezTo>
                  <a:pt x="225183" y="43225"/>
                  <a:pt x="232880" y="53409"/>
                  <a:pt x="232833" y="65706"/>
                </a:cubicBezTo>
                <a:cubicBezTo>
                  <a:pt x="232599" y="112263"/>
                  <a:pt x="213450" y="197446"/>
                  <a:pt x="132585" y="236166"/>
                </a:cubicBezTo>
                <a:cubicBezTo>
                  <a:pt x="124747" y="239920"/>
                  <a:pt x="115642" y="239920"/>
                  <a:pt x="107805" y="236166"/>
                </a:cubicBezTo>
                <a:cubicBezTo>
                  <a:pt x="26892" y="197446"/>
                  <a:pt x="7791" y="112263"/>
                  <a:pt x="7556" y="65706"/>
                </a:cubicBezTo>
                <a:cubicBezTo>
                  <a:pt x="7509" y="53409"/>
                  <a:pt x="15206" y="43225"/>
                  <a:pt x="25531" y="38860"/>
                </a:cubicBezTo>
                <a:lnTo>
                  <a:pt x="113906" y="1361"/>
                </a:lnTo>
                <a:cubicBezTo>
                  <a:pt x="115877" y="469"/>
                  <a:pt x="117989" y="0"/>
                  <a:pt x="120148" y="0"/>
                </a:cubicBezTo>
                <a:close/>
                <a:moveTo>
                  <a:pt x="120148" y="31351"/>
                </a:moveTo>
                <a:lnTo>
                  <a:pt x="120148" y="208804"/>
                </a:lnTo>
                <a:cubicBezTo>
                  <a:pt x="184915" y="177453"/>
                  <a:pt x="202327" y="107992"/>
                  <a:pt x="202749" y="66410"/>
                </a:cubicBezTo>
                <a:lnTo>
                  <a:pt x="120148" y="31398"/>
                </a:lnTo>
                <a:lnTo>
                  <a:pt x="120148" y="31398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8" name="Text 22"/>
          <p:cNvSpPr/>
          <p:nvPr/>
        </p:nvSpPr>
        <p:spPr>
          <a:xfrm>
            <a:off x="8797674" y="7574123"/>
            <a:ext cx="1189463" cy="336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0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稳定性差异</a:t>
            </a:r>
            <a:endParaRPr lang="en-US" sz="1600" dirty="0"/>
          </a:p>
        </p:txBody>
      </p:sp>
      <p:sp>
        <p:nvSpPr>
          <p:cNvPr id="29" name="Text 23"/>
          <p:cNvSpPr/>
          <p:nvPr/>
        </p:nvSpPr>
        <p:spPr>
          <a:xfrm>
            <a:off x="8401186" y="8006655"/>
            <a:ext cx="3412198" cy="937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1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ResNet-50训练更稳定，ResNet-18波动较大，表明更深的backbone有助于优化稳定性。</a:t>
            </a:r>
            <a:endParaRPr lang="en-US" sz="1600" dirty="0"/>
          </a:p>
        </p:txBody>
      </p:sp>
      <p:sp>
        <p:nvSpPr>
          <p:cNvPr id="30" name="Shape 24"/>
          <p:cNvSpPr/>
          <p:nvPr/>
        </p:nvSpPr>
        <p:spPr>
          <a:xfrm>
            <a:off x="12063592" y="7377077"/>
            <a:ext cx="3710165" cy="1566731"/>
          </a:xfrm>
          <a:custGeom>
            <a:avLst/>
            <a:gdLst/>
            <a:ahLst/>
            <a:cxnLst/>
            <a:rect l="l" t="t" r="r" b="b"/>
            <a:pathLst>
              <a:path w="3710165" h="1763770">
                <a:moveTo>
                  <a:pt x="0" y="0"/>
                </a:moveTo>
                <a:lnTo>
                  <a:pt x="3710165" y="0"/>
                </a:lnTo>
                <a:lnTo>
                  <a:pt x="3710165" y="1763770"/>
                </a:lnTo>
                <a:lnTo>
                  <a:pt x="0" y="1763770"/>
                </a:lnTo>
                <a:lnTo>
                  <a:pt x="0" y="0"/>
                </a:ln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31" name="Shape 25"/>
          <p:cNvSpPr/>
          <p:nvPr/>
        </p:nvSpPr>
        <p:spPr>
          <a:xfrm>
            <a:off x="12290672" y="7622182"/>
            <a:ext cx="240296" cy="240296"/>
          </a:xfrm>
          <a:custGeom>
            <a:avLst/>
            <a:gdLst/>
            <a:ahLst/>
            <a:cxnLst/>
            <a:rect l="l" t="t" r="r" b="b"/>
            <a:pathLst>
              <a:path w="240296" h="240296">
                <a:moveTo>
                  <a:pt x="15018" y="15018"/>
                </a:moveTo>
                <a:cubicBezTo>
                  <a:pt x="23326" y="15018"/>
                  <a:pt x="30037" y="21730"/>
                  <a:pt x="30037" y="30037"/>
                </a:cubicBezTo>
                <a:lnTo>
                  <a:pt x="30037" y="187731"/>
                </a:lnTo>
                <a:cubicBezTo>
                  <a:pt x="30037" y="191861"/>
                  <a:pt x="33416" y="195240"/>
                  <a:pt x="37546" y="195240"/>
                </a:cubicBezTo>
                <a:lnTo>
                  <a:pt x="225277" y="195240"/>
                </a:lnTo>
                <a:cubicBezTo>
                  <a:pt x="233584" y="195240"/>
                  <a:pt x="240296" y="201952"/>
                  <a:pt x="240296" y="210259"/>
                </a:cubicBezTo>
                <a:cubicBezTo>
                  <a:pt x="240296" y="218566"/>
                  <a:pt x="233584" y="225277"/>
                  <a:pt x="225277" y="225277"/>
                </a:cubicBezTo>
                <a:lnTo>
                  <a:pt x="37546" y="225277"/>
                </a:lnTo>
                <a:cubicBezTo>
                  <a:pt x="16802" y="225277"/>
                  <a:pt x="0" y="208475"/>
                  <a:pt x="0" y="187731"/>
                </a:cubicBezTo>
                <a:lnTo>
                  <a:pt x="0" y="30037"/>
                </a:lnTo>
                <a:cubicBezTo>
                  <a:pt x="0" y="21730"/>
                  <a:pt x="6711" y="15018"/>
                  <a:pt x="15018" y="15018"/>
                </a:cubicBezTo>
                <a:close/>
                <a:moveTo>
                  <a:pt x="112639" y="45055"/>
                </a:moveTo>
                <a:cubicBezTo>
                  <a:pt x="115783" y="45055"/>
                  <a:pt x="118787" y="46370"/>
                  <a:pt x="120946" y="48716"/>
                </a:cubicBezTo>
                <a:lnTo>
                  <a:pt x="154315" y="85089"/>
                </a:lnTo>
                <a:lnTo>
                  <a:pt x="175998" y="63359"/>
                </a:lnTo>
                <a:cubicBezTo>
                  <a:pt x="180409" y="58948"/>
                  <a:pt x="187543" y="58948"/>
                  <a:pt x="191908" y="63359"/>
                </a:cubicBezTo>
                <a:lnTo>
                  <a:pt x="221945" y="93396"/>
                </a:lnTo>
                <a:cubicBezTo>
                  <a:pt x="224057" y="95508"/>
                  <a:pt x="225230" y="98371"/>
                  <a:pt x="225230" y="101375"/>
                </a:cubicBezTo>
                <a:lnTo>
                  <a:pt x="225230" y="153939"/>
                </a:lnTo>
                <a:cubicBezTo>
                  <a:pt x="225230" y="160181"/>
                  <a:pt x="220208" y="165203"/>
                  <a:pt x="213966" y="165203"/>
                </a:cubicBezTo>
                <a:lnTo>
                  <a:pt x="71291" y="165203"/>
                </a:lnTo>
                <a:cubicBezTo>
                  <a:pt x="65049" y="165203"/>
                  <a:pt x="60027" y="160181"/>
                  <a:pt x="60027" y="153939"/>
                </a:cubicBezTo>
                <a:lnTo>
                  <a:pt x="60027" y="101375"/>
                </a:lnTo>
                <a:cubicBezTo>
                  <a:pt x="60027" y="98559"/>
                  <a:pt x="61106" y="95837"/>
                  <a:pt x="62984" y="93772"/>
                </a:cubicBezTo>
                <a:lnTo>
                  <a:pt x="104285" y="48716"/>
                </a:lnTo>
                <a:cubicBezTo>
                  <a:pt x="106397" y="46370"/>
                  <a:pt x="109447" y="45055"/>
                  <a:pt x="112592" y="45055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2" name="Text 26"/>
          <p:cNvSpPr/>
          <p:nvPr/>
        </p:nvSpPr>
        <p:spPr>
          <a:xfrm>
            <a:off x="12657123" y="7574123"/>
            <a:ext cx="1189463" cy="336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03" b="1" dirty="0">
                <a:solidFill>
                  <a:srgbClr val="E5E7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平台期现象</a:t>
            </a:r>
            <a:endParaRPr lang="en-US" sz="1600" dirty="0"/>
          </a:p>
        </p:txBody>
      </p:sp>
      <p:sp>
        <p:nvSpPr>
          <p:cNvPr id="33" name="Text 27"/>
          <p:cNvSpPr/>
          <p:nvPr/>
        </p:nvSpPr>
        <p:spPr>
          <a:xfrm>
            <a:off x="12260635" y="8006655"/>
            <a:ext cx="3412198" cy="6247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14" dirty="0">
                <a:solidFill>
                  <a:srgbClr val="E5E7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所有模型在后期均出现平台期，表明学习率调度策略的有效性，避免过拟合。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889</Words>
  <Application>Microsoft Office PowerPoint</Application>
  <PresentationFormat>自定义</PresentationFormat>
  <Paragraphs>303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Noto Sans SC</vt:lpstr>
      <vt:lpstr>Arial</vt:lpstr>
      <vt:lpstr>Liter</vt:lpstr>
      <vt:lpstr>MiSans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 PSPNet 的 CamVid 语义分割：实现与对照实验</dc:title>
  <dc:subject>基于 PSPNet 的 CamVid 语义分割：实现与对照实验</dc:subject>
  <dc:creator>Kimi</dc:creator>
  <cp:lastModifiedBy>spencer</cp:lastModifiedBy>
  <cp:revision>2</cp:revision>
  <dcterms:created xsi:type="dcterms:W3CDTF">2026-01-03T07:57:55Z</dcterms:created>
  <dcterms:modified xsi:type="dcterms:W3CDTF">2026-01-03T00:00:25Z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{"Label":"基于 PSPNet 的 CamVid 语义分割：实现与对照实验","ContentProducer":"001191110108MACG2KBH8F10000","ProduceID":"19b82d95-ef42-8a80-8000-0000e4ee65ea","ReservedCode1":"","ContentPropagator":"001191110108MACG2KBH8F20000","PropagateID":"19b82d95-ef42-8a80-8000-0000e4ee65ea","ReservedCode2":""}</vt:lpwstr>
  </property>
</Properties>
</file>